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9" r:id="rId3"/>
    <p:sldId id="269" r:id="rId4"/>
    <p:sldId id="270" r:id="rId5"/>
    <p:sldId id="275" r:id="rId6"/>
    <p:sldId id="276" r:id="rId7"/>
    <p:sldId id="278" r:id="rId8"/>
    <p:sldId id="267" r:id="rId9"/>
    <p:sldId id="282" r:id="rId10"/>
    <p:sldId id="283" r:id="rId11"/>
    <p:sldId id="272" r:id="rId12"/>
    <p:sldId id="280" r:id="rId13"/>
    <p:sldId id="284" r:id="rId14"/>
    <p:sldId id="281" r:id="rId15"/>
    <p:sldId id="274" r:id="rId16"/>
    <p:sldId id="277"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2"/>
    <p:restoredTop sz="96405"/>
  </p:normalViewPr>
  <p:slideViewPr>
    <p:cSldViewPr snapToGrid="0" snapToObjects="1">
      <p:cViewPr varScale="1">
        <p:scale>
          <a:sx n="146" d="100"/>
          <a:sy n="146" d="100"/>
        </p:scale>
        <p:origin x="18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a:t>12/17/21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12/17/21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12/17/21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12/17/21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12/17/21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12/17/21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a:t>12/17/21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12/17/21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12/17/21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12/17/21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t>12/17/21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a:pPr/>
              <a:t>12/17/21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t.me/Mappingcarbot" TargetMode="External"/><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3388-FE3D-2F46-A806-8B7628CF8C75}"/>
              </a:ext>
            </a:extLst>
          </p:cNvPr>
          <p:cNvSpPr>
            <a:spLocks noGrp="1"/>
          </p:cNvSpPr>
          <p:nvPr>
            <p:ph type="ctrTitle"/>
          </p:nvPr>
        </p:nvSpPr>
        <p:spPr>
          <a:xfrm>
            <a:off x="720969" y="2707689"/>
            <a:ext cx="10482649" cy="1062854"/>
          </a:xfrm>
        </p:spPr>
        <p:txBody>
          <a:bodyPr>
            <a:normAutofit fontScale="90000"/>
          </a:bodyPr>
          <a:lstStyle/>
          <a:p>
            <a:pPr algn="ctr"/>
            <a:r>
              <a:rPr lang="en-US" b="1" dirty="0"/>
              <a:t>Smart Robot Control Information Technology</a:t>
            </a:r>
            <a:r>
              <a:rPr lang="en-US" dirty="0"/>
              <a:t> </a:t>
            </a:r>
          </a:p>
        </p:txBody>
      </p:sp>
      <p:sp>
        <p:nvSpPr>
          <p:cNvPr id="4" name="TextBox 3">
            <a:extLst>
              <a:ext uri="{FF2B5EF4-FFF2-40B4-BE49-F238E27FC236}">
                <a16:creationId xmlns:a16="http://schemas.microsoft.com/office/drawing/2014/main" id="{D1C0A267-6213-AA4C-8B78-203628A15779}"/>
              </a:ext>
            </a:extLst>
          </p:cNvPr>
          <p:cNvSpPr txBox="1"/>
          <p:nvPr/>
        </p:nvSpPr>
        <p:spPr>
          <a:xfrm>
            <a:off x="10471638" y="6180992"/>
            <a:ext cx="1306677" cy="523220"/>
          </a:xfrm>
          <a:prstGeom prst="rect">
            <a:avLst/>
          </a:prstGeom>
          <a:noFill/>
        </p:spPr>
        <p:txBody>
          <a:bodyPr wrap="square" rtlCol="0">
            <a:spAutoFit/>
          </a:bodyPr>
          <a:lstStyle/>
          <a:p>
            <a:r>
              <a:rPr lang="en-US" sz="2800" b="1" dirty="0"/>
              <a:t>2021</a:t>
            </a:r>
            <a:endParaRPr lang="en-US" b="1" dirty="0"/>
          </a:p>
        </p:txBody>
      </p:sp>
      <p:sp>
        <p:nvSpPr>
          <p:cNvPr id="5" name="TextBox 4">
            <a:extLst>
              <a:ext uri="{FF2B5EF4-FFF2-40B4-BE49-F238E27FC236}">
                <a16:creationId xmlns:a16="http://schemas.microsoft.com/office/drawing/2014/main" id="{121DC5E2-5544-3345-8393-93283752B301}"/>
              </a:ext>
            </a:extLst>
          </p:cNvPr>
          <p:cNvSpPr txBox="1"/>
          <p:nvPr/>
        </p:nvSpPr>
        <p:spPr>
          <a:xfrm>
            <a:off x="1468315" y="5019398"/>
            <a:ext cx="4914899" cy="1223140"/>
          </a:xfrm>
          <a:prstGeom prst="rect">
            <a:avLst/>
          </a:prstGeom>
          <a:noFill/>
        </p:spPr>
        <p:txBody>
          <a:bodyPr wrap="square" rtlCol="0">
            <a:spAutoFit/>
          </a:bodyPr>
          <a:lstStyle/>
          <a:p>
            <a:r>
              <a:rPr lang="en-US" b="1" dirty="0"/>
              <a:t>Head of Department 	             Dovbysh A.S.</a:t>
            </a:r>
            <a:endParaRPr lang="en-US" dirty="0"/>
          </a:p>
          <a:p>
            <a:r>
              <a:rPr lang="en-US" b="1" dirty="0"/>
              <a:t>Student Group ІN.m-05AH	             Uba B.V.</a:t>
            </a:r>
            <a:endParaRPr lang="en-US" dirty="0"/>
          </a:p>
          <a:p>
            <a:r>
              <a:rPr lang="en-US" b="1" dirty="0"/>
              <a:t>Supervisor 	                            Oleksiienko G.A.</a:t>
            </a:r>
            <a:endParaRPr lang="en-US" dirty="0"/>
          </a:p>
          <a:p>
            <a:endParaRPr lang="en-US" dirty="0"/>
          </a:p>
        </p:txBody>
      </p:sp>
      <p:sp>
        <p:nvSpPr>
          <p:cNvPr id="6" name="TextBox 5">
            <a:extLst>
              <a:ext uri="{FF2B5EF4-FFF2-40B4-BE49-F238E27FC236}">
                <a16:creationId xmlns:a16="http://schemas.microsoft.com/office/drawing/2014/main" id="{4B66C38C-6814-8244-9D69-FE114CBE6ACC}"/>
              </a:ext>
            </a:extLst>
          </p:cNvPr>
          <p:cNvSpPr txBox="1"/>
          <p:nvPr/>
        </p:nvSpPr>
        <p:spPr>
          <a:xfrm>
            <a:off x="2361460" y="1251751"/>
            <a:ext cx="7739454" cy="1477328"/>
          </a:xfrm>
          <a:prstGeom prst="rect">
            <a:avLst/>
          </a:prstGeom>
          <a:noFill/>
        </p:spPr>
        <p:txBody>
          <a:bodyPr wrap="square" rtlCol="0">
            <a:spAutoFit/>
          </a:bodyPr>
          <a:lstStyle/>
          <a:p>
            <a:pPr algn="ctr"/>
            <a:r>
              <a:rPr lang="en-US" sz="2400" b="1" dirty="0"/>
              <a:t>MINISTRY OF EDUCATION AND SCIENCE OF UKRAINE</a:t>
            </a:r>
            <a:endParaRPr lang="en-US" sz="2400" dirty="0"/>
          </a:p>
          <a:p>
            <a:pPr algn="ctr"/>
            <a:r>
              <a:rPr lang="en-US" sz="2400" b="1" dirty="0"/>
              <a:t>SUMY STATE UNIVERSITY</a:t>
            </a:r>
            <a:endParaRPr lang="en-US" sz="2400" dirty="0"/>
          </a:p>
          <a:p>
            <a:pPr algn="ctr"/>
            <a:r>
              <a:rPr lang="en-US" sz="2400" b="1" dirty="0"/>
              <a:t>DEPARTMENT OF COMPUTER SCIENCE</a:t>
            </a:r>
            <a:endParaRPr lang="en-US" sz="2400" dirty="0"/>
          </a:p>
          <a:p>
            <a:endParaRPr lang="en-US" dirty="0"/>
          </a:p>
        </p:txBody>
      </p:sp>
    </p:spTree>
    <p:extLst>
      <p:ext uri="{BB962C8B-B14F-4D97-AF65-F5344CB8AC3E}">
        <p14:creationId xmlns:p14="http://schemas.microsoft.com/office/powerpoint/2010/main" val="4252479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DD93-1A92-8E45-BDFA-FF7C4111C128}"/>
              </a:ext>
            </a:extLst>
          </p:cNvPr>
          <p:cNvSpPr>
            <a:spLocks noGrp="1"/>
          </p:cNvSpPr>
          <p:nvPr>
            <p:ph type="title"/>
          </p:nvPr>
        </p:nvSpPr>
        <p:spPr>
          <a:xfrm>
            <a:off x="1141413" y="618518"/>
            <a:ext cx="9919310" cy="603613"/>
          </a:xfrm>
        </p:spPr>
        <p:txBody>
          <a:bodyPr>
            <a:normAutofit/>
          </a:bodyPr>
          <a:lstStyle/>
          <a:p>
            <a:pPr algn="ctr"/>
            <a:r>
              <a:rPr lang="en-US" b="1" dirty="0"/>
              <a:t>Server implementation</a:t>
            </a:r>
            <a:endParaRPr lang="en-US" dirty="0"/>
          </a:p>
        </p:txBody>
      </p:sp>
      <p:pic>
        <p:nvPicPr>
          <p:cNvPr id="3" name="Picture 2">
            <a:extLst>
              <a:ext uri="{FF2B5EF4-FFF2-40B4-BE49-F238E27FC236}">
                <a16:creationId xmlns:a16="http://schemas.microsoft.com/office/drawing/2014/main" id="{44878FF9-73B8-634A-BF1C-87FE4E546E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6397" y="1654427"/>
            <a:ext cx="6339205" cy="2432050"/>
          </a:xfrm>
          <a:prstGeom prst="rect">
            <a:avLst/>
          </a:prstGeom>
        </p:spPr>
      </p:pic>
      <p:sp>
        <p:nvSpPr>
          <p:cNvPr id="4" name="TextBox 3">
            <a:extLst>
              <a:ext uri="{FF2B5EF4-FFF2-40B4-BE49-F238E27FC236}">
                <a16:creationId xmlns:a16="http://schemas.microsoft.com/office/drawing/2014/main" id="{AC23A901-C5CC-0249-BEEB-7F060A75CCC3}"/>
              </a:ext>
            </a:extLst>
          </p:cNvPr>
          <p:cNvSpPr txBox="1"/>
          <p:nvPr/>
        </p:nvSpPr>
        <p:spPr>
          <a:xfrm>
            <a:off x="1916723" y="4518773"/>
            <a:ext cx="8036169"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 online platform called the “</a:t>
            </a:r>
            <a:r>
              <a:rPr lang="en-US" dirty="0" err="1">
                <a:latin typeface="Times New Roman" panose="02020603050405020304" pitchFamily="18" charset="0"/>
                <a:cs typeface="Times New Roman" panose="02020603050405020304" pitchFamily="18" charset="0"/>
              </a:rPr>
              <a:t>Pythonanywahere.com</a:t>
            </a:r>
            <a:r>
              <a:rPr lang="en-US" dirty="0">
                <a:latin typeface="Times New Roman" panose="02020603050405020304" pitchFamily="18" charset="0"/>
                <a:cs typeface="Times New Roman" panose="02020603050405020304" pitchFamily="18" charset="0"/>
              </a:rPr>
              <a:t>”, It allows you to access server-based Python and Bash command-line interface from within your browser.</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Two Bash console: </a:t>
            </a:r>
            <a:r>
              <a:rPr lang="en-US" dirty="0" err="1">
                <a:latin typeface="Times New Roman" panose="02020603050405020304" pitchFamily="18" charset="0"/>
                <a:cs typeface="Times New Roman" panose="02020603050405020304" pitchFamily="18" charset="0"/>
              </a:rPr>
              <a:t>telegramBot.py</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mapping.py</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609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49597E-9340-234E-9164-698BCECFBDC5}"/>
              </a:ext>
            </a:extLst>
          </p:cNvPr>
          <p:cNvSpPr>
            <a:spLocks noGrp="1"/>
          </p:cNvSpPr>
          <p:nvPr>
            <p:ph type="body" idx="1"/>
          </p:nvPr>
        </p:nvSpPr>
        <p:spPr>
          <a:xfrm>
            <a:off x="3876105" y="663560"/>
            <a:ext cx="4724131" cy="556906"/>
          </a:xfrm>
        </p:spPr>
        <p:txBody>
          <a:bodyPr>
            <a:normAutofit/>
          </a:bodyPr>
          <a:lstStyle/>
          <a:p>
            <a:pPr algn="ctr"/>
            <a:r>
              <a:rPr lang="en-US" sz="2800" dirty="0"/>
              <a:t>WORKING PRINCIPLE </a:t>
            </a:r>
          </a:p>
        </p:txBody>
      </p:sp>
      <p:sp>
        <p:nvSpPr>
          <p:cNvPr id="2" name="TextBox 1">
            <a:extLst>
              <a:ext uri="{FF2B5EF4-FFF2-40B4-BE49-F238E27FC236}">
                <a16:creationId xmlns:a16="http://schemas.microsoft.com/office/drawing/2014/main" id="{4C10E2F0-5D46-F64E-A457-1A7440765594}"/>
              </a:ext>
            </a:extLst>
          </p:cNvPr>
          <p:cNvSpPr txBox="1"/>
          <p:nvPr/>
        </p:nvSpPr>
        <p:spPr>
          <a:xfrm>
            <a:off x="1272745" y="5424616"/>
            <a:ext cx="3929449" cy="369332"/>
          </a:xfrm>
          <a:prstGeom prst="rect">
            <a:avLst/>
          </a:prstGeom>
          <a:noFill/>
        </p:spPr>
        <p:txBody>
          <a:bodyPr wrap="square" rtlCol="0">
            <a:spAutoFit/>
          </a:bodyPr>
          <a:lstStyle/>
          <a:p>
            <a:pPr algn="ctr"/>
            <a:r>
              <a:rPr lang="en-US" dirty="0"/>
              <a:t>Figure 10. IR DISTANCE SENSOR.</a:t>
            </a:r>
          </a:p>
        </p:txBody>
      </p:sp>
      <p:sp>
        <p:nvSpPr>
          <p:cNvPr id="9" name="TextBox 8">
            <a:extLst>
              <a:ext uri="{FF2B5EF4-FFF2-40B4-BE49-F238E27FC236}">
                <a16:creationId xmlns:a16="http://schemas.microsoft.com/office/drawing/2014/main" id="{9065D37C-77D4-7743-9F17-65AC5A50F1E8}"/>
              </a:ext>
            </a:extLst>
          </p:cNvPr>
          <p:cNvSpPr txBox="1"/>
          <p:nvPr/>
        </p:nvSpPr>
        <p:spPr>
          <a:xfrm>
            <a:off x="7275099" y="5637423"/>
            <a:ext cx="4028303" cy="369332"/>
          </a:xfrm>
          <a:prstGeom prst="rect">
            <a:avLst/>
          </a:prstGeom>
          <a:noFill/>
        </p:spPr>
        <p:txBody>
          <a:bodyPr wrap="square" rtlCol="0">
            <a:spAutoFit/>
          </a:bodyPr>
          <a:lstStyle/>
          <a:p>
            <a:pPr algn="ctr"/>
            <a:r>
              <a:rPr lang="en-US" dirty="0"/>
              <a:t>Figure 11. Bluetooth control.</a:t>
            </a:r>
          </a:p>
        </p:txBody>
      </p:sp>
      <p:sp>
        <p:nvSpPr>
          <p:cNvPr id="11" name="TextBox 10">
            <a:extLst>
              <a:ext uri="{FF2B5EF4-FFF2-40B4-BE49-F238E27FC236}">
                <a16:creationId xmlns:a16="http://schemas.microsoft.com/office/drawing/2014/main" id="{B3E79DA9-8935-3343-BD40-4ACCC5242900}"/>
              </a:ext>
            </a:extLst>
          </p:cNvPr>
          <p:cNvSpPr txBox="1"/>
          <p:nvPr/>
        </p:nvSpPr>
        <p:spPr>
          <a:xfrm>
            <a:off x="296090" y="5825108"/>
            <a:ext cx="436299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NOTE: PSD – Position sensing device</a:t>
            </a:r>
          </a:p>
        </p:txBody>
      </p:sp>
      <p:pic>
        <p:nvPicPr>
          <p:cNvPr id="5" name="Picture 4">
            <a:extLst>
              <a:ext uri="{FF2B5EF4-FFF2-40B4-BE49-F238E27FC236}">
                <a16:creationId xmlns:a16="http://schemas.microsoft.com/office/drawing/2014/main" id="{C364C8FD-5DEA-1C44-A900-A82D03E79DD1}"/>
              </a:ext>
            </a:extLst>
          </p:cNvPr>
          <p:cNvPicPr>
            <a:picLocks noChangeAspect="1"/>
          </p:cNvPicPr>
          <p:nvPr/>
        </p:nvPicPr>
        <p:blipFill>
          <a:blip r:embed="rId2"/>
          <a:stretch>
            <a:fillRect/>
          </a:stretch>
        </p:blipFill>
        <p:spPr>
          <a:xfrm>
            <a:off x="6324103" y="1659582"/>
            <a:ext cx="5791200" cy="3949700"/>
          </a:xfrm>
          <a:prstGeom prst="rect">
            <a:avLst/>
          </a:prstGeom>
        </p:spPr>
      </p:pic>
      <p:pic>
        <p:nvPicPr>
          <p:cNvPr id="8" name="Picture 7">
            <a:extLst>
              <a:ext uri="{FF2B5EF4-FFF2-40B4-BE49-F238E27FC236}">
                <a16:creationId xmlns:a16="http://schemas.microsoft.com/office/drawing/2014/main" id="{E336E0B0-12F0-C442-8BE2-0E8968D7C96B}"/>
              </a:ext>
            </a:extLst>
          </p:cNvPr>
          <p:cNvPicPr>
            <a:picLocks noChangeAspect="1"/>
          </p:cNvPicPr>
          <p:nvPr/>
        </p:nvPicPr>
        <p:blipFill>
          <a:blip r:embed="rId3"/>
          <a:stretch>
            <a:fillRect/>
          </a:stretch>
        </p:blipFill>
        <p:spPr>
          <a:xfrm>
            <a:off x="693276" y="1659582"/>
            <a:ext cx="5295900" cy="3594100"/>
          </a:xfrm>
          <a:prstGeom prst="rect">
            <a:avLst/>
          </a:prstGeom>
        </p:spPr>
      </p:pic>
    </p:spTree>
    <p:extLst>
      <p:ext uri="{BB962C8B-B14F-4D97-AF65-F5344CB8AC3E}">
        <p14:creationId xmlns:p14="http://schemas.microsoft.com/office/powerpoint/2010/main" val="3486962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7A8C-7284-9641-9906-541BA823B8DE}"/>
              </a:ext>
            </a:extLst>
          </p:cNvPr>
          <p:cNvSpPr>
            <a:spLocks noGrp="1"/>
          </p:cNvSpPr>
          <p:nvPr>
            <p:ph type="title"/>
          </p:nvPr>
        </p:nvSpPr>
        <p:spPr>
          <a:xfrm>
            <a:off x="1141411" y="619126"/>
            <a:ext cx="10098808" cy="562693"/>
          </a:xfrm>
        </p:spPr>
        <p:txBody>
          <a:bodyPr>
            <a:normAutofit fontScale="90000"/>
          </a:bodyPr>
          <a:lstStyle/>
          <a:p>
            <a:pPr algn="ctr"/>
            <a:r>
              <a:rPr lang="en-US" dirty="0"/>
              <a:t>WORK PRINCIPLE </a:t>
            </a:r>
          </a:p>
        </p:txBody>
      </p:sp>
      <p:pic>
        <p:nvPicPr>
          <p:cNvPr id="4" name="Picture 3">
            <a:extLst>
              <a:ext uri="{FF2B5EF4-FFF2-40B4-BE49-F238E27FC236}">
                <a16:creationId xmlns:a16="http://schemas.microsoft.com/office/drawing/2014/main" id="{61DD7FA3-B605-E946-AA0C-1355B5B936D9}"/>
              </a:ext>
            </a:extLst>
          </p:cNvPr>
          <p:cNvPicPr>
            <a:picLocks noChangeAspect="1"/>
          </p:cNvPicPr>
          <p:nvPr/>
        </p:nvPicPr>
        <p:blipFill>
          <a:blip r:embed="rId2"/>
          <a:stretch>
            <a:fillRect/>
          </a:stretch>
        </p:blipFill>
        <p:spPr>
          <a:xfrm>
            <a:off x="6096000" y="1742664"/>
            <a:ext cx="5636108" cy="2840710"/>
          </a:xfrm>
          <a:prstGeom prst="rect">
            <a:avLst/>
          </a:prstGeom>
        </p:spPr>
      </p:pic>
      <p:sp>
        <p:nvSpPr>
          <p:cNvPr id="5" name="TextBox 4">
            <a:extLst>
              <a:ext uri="{FF2B5EF4-FFF2-40B4-BE49-F238E27FC236}">
                <a16:creationId xmlns:a16="http://schemas.microsoft.com/office/drawing/2014/main" id="{C1B44F83-C595-5B43-82A5-AE28D67BF311}"/>
              </a:ext>
            </a:extLst>
          </p:cNvPr>
          <p:cNvSpPr txBox="1"/>
          <p:nvPr/>
        </p:nvSpPr>
        <p:spPr>
          <a:xfrm>
            <a:off x="573381" y="4683425"/>
            <a:ext cx="4028303" cy="369332"/>
          </a:xfrm>
          <a:prstGeom prst="rect">
            <a:avLst/>
          </a:prstGeom>
          <a:noFill/>
        </p:spPr>
        <p:txBody>
          <a:bodyPr wrap="square" rtlCol="0">
            <a:spAutoFit/>
          </a:bodyPr>
          <a:lstStyle/>
          <a:p>
            <a:pPr algn="ctr"/>
            <a:r>
              <a:rPr lang="en-US" dirty="0"/>
              <a:t>Figure 12. Smart Car control Scheme.</a:t>
            </a:r>
          </a:p>
        </p:txBody>
      </p:sp>
      <p:sp>
        <p:nvSpPr>
          <p:cNvPr id="6" name="TextBox 5">
            <a:extLst>
              <a:ext uri="{FF2B5EF4-FFF2-40B4-BE49-F238E27FC236}">
                <a16:creationId xmlns:a16="http://schemas.microsoft.com/office/drawing/2014/main" id="{BEA97A41-8316-7E46-8C0F-60A2D89BF6C1}"/>
              </a:ext>
            </a:extLst>
          </p:cNvPr>
          <p:cNvSpPr txBox="1"/>
          <p:nvPr/>
        </p:nvSpPr>
        <p:spPr>
          <a:xfrm>
            <a:off x="6856810" y="4683425"/>
            <a:ext cx="4028303" cy="369332"/>
          </a:xfrm>
          <a:prstGeom prst="rect">
            <a:avLst/>
          </a:prstGeom>
          <a:noFill/>
        </p:spPr>
        <p:txBody>
          <a:bodyPr wrap="square" rtlCol="0">
            <a:spAutoFit/>
          </a:bodyPr>
          <a:lstStyle/>
          <a:p>
            <a:pPr algn="ctr"/>
            <a:r>
              <a:rPr lang="en-US" dirty="0"/>
              <a:t>Figure 13. Bluetooth RC controller.</a:t>
            </a:r>
          </a:p>
        </p:txBody>
      </p:sp>
      <p:pic>
        <p:nvPicPr>
          <p:cNvPr id="9" name="Picture 8">
            <a:extLst>
              <a:ext uri="{FF2B5EF4-FFF2-40B4-BE49-F238E27FC236}">
                <a16:creationId xmlns:a16="http://schemas.microsoft.com/office/drawing/2014/main" id="{2DCBD62D-8C16-AE45-905A-30AFB69A2686}"/>
              </a:ext>
            </a:extLst>
          </p:cNvPr>
          <p:cNvPicPr>
            <a:picLocks noChangeAspect="1"/>
          </p:cNvPicPr>
          <p:nvPr/>
        </p:nvPicPr>
        <p:blipFill>
          <a:blip r:embed="rId3"/>
          <a:stretch>
            <a:fillRect/>
          </a:stretch>
        </p:blipFill>
        <p:spPr>
          <a:xfrm>
            <a:off x="573380" y="1742665"/>
            <a:ext cx="4971367" cy="2840709"/>
          </a:xfrm>
          <a:prstGeom prst="rect">
            <a:avLst/>
          </a:prstGeom>
        </p:spPr>
      </p:pic>
    </p:spTree>
    <p:extLst>
      <p:ext uri="{BB962C8B-B14F-4D97-AF65-F5344CB8AC3E}">
        <p14:creationId xmlns:p14="http://schemas.microsoft.com/office/powerpoint/2010/main" val="5663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672B-5AF7-2048-BEEA-4878D6249848}"/>
              </a:ext>
            </a:extLst>
          </p:cNvPr>
          <p:cNvSpPr>
            <a:spLocks noGrp="1"/>
          </p:cNvSpPr>
          <p:nvPr>
            <p:ph type="title"/>
          </p:nvPr>
        </p:nvSpPr>
        <p:spPr>
          <a:xfrm>
            <a:off x="1141411" y="619126"/>
            <a:ext cx="9796220" cy="823913"/>
          </a:xfrm>
        </p:spPr>
        <p:txBody>
          <a:bodyPr>
            <a:normAutofit/>
          </a:bodyPr>
          <a:lstStyle/>
          <a:p>
            <a:pPr algn="ctr"/>
            <a:r>
              <a:rPr lang="en-US" b="1" dirty="0"/>
              <a:t>Choice  Filter </a:t>
            </a:r>
            <a:endParaRPr lang="en-US" dirty="0"/>
          </a:p>
        </p:txBody>
      </p:sp>
      <p:pic>
        <p:nvPicPr>
          <p:cNvPr id="19" name="Content Placeholder 18">
            <a:extLst>
              <a:ext uri="{FF2B5EF4-FFF2-40B4-BE49-F238E27FC236}">
                <a16:creationId xmlns:a16="http://schemas.microsoft.com/office/drawing/2014/main" id="{D993A365-02C9-7B4E-9822-1E8ACEA268CF}"/>
              </a:ext>
            </a:extLst>
          </p:cNvPr>
          <p:cNvPicPr>
            <a:picLocks noGrp="1" noChangeAspect="1"/>
          </p:cNvPicPr>
          <p:nvPr>
            <p:ph sz="half" idx="2"/>
          </p:nvPr>
        </p:nvPicPr>
        <p:blipFill>
          <a:blip r:embed="rId2"/>
          <a:stretch>
            <a:fillRect/>
          </a:stretch>
        </p:blipFill>
        <p:spPr>
          <a:xfrm>
            <a:off x="782516" y="1443039"/>
            <a:ext cx="4049374" cy="4248383"/>
          </a:xfrm>
          <a:prstGeom prst="rect">
            <a:avLst/>
          </a:prstGeom>
        </p:spPr>
      </p:pic>
      <p:pic>
        <p:nvPicPr>
          <p:cNvPr id="20" name="Content Placeholder 19">
            <a:extLst>
              <a:ext uri="{FF2B5EF4-FFF2-40B4-BE49-F238E27FC236}">
                <a16:creationId xmlns:a16="http://schemas.microsoft.com/office/drawing/2014/main" id="{A095FA62-60CC-A448-9575-405AC2494C29}"/>
              </a:ext>
            </a:extLst>
          </p:cNvPr>
          <p:cNvPicPr>
            <a:picLocks noGrp="1" noChangeAspect="1"/>
          </p:cNvPicPr>
          <p:nvPr>
            <p:ph sz="quarter" idx="4"/>
          </p:nvPr>
        </p:nvPicPr>
        <p:blipFill rotWithShape="1">
          <a:blip r:embed="rId3"/>
          <a:srcRect l="7425" t="7491" r="14847" b="4316"/>
          <a:stretch/>
        </p:blipFill>
        <p:spPr>
          <a:xfrm>
            <a:off x="6838158" y="1701077"/>
            <a:ext cx="3789485" cy="2373923"/>
          </a:xfrm>
          <a:prstGeom prst="rect">
            <a:avLst/>
          </a:prstGeom>
        </p:spPr>
      </p:pic>
      <p:sp>
        <p:nvSpPr>
          <p:cNvPr id="21" name="TextBox 20">
            <a:extLst>
              <a:ext uri="{FF2B5EF4-FFF2-40B4-BE49-F238E27FC236}">
                <a16:creationId xmlns:a16="http://schemas.microsoft.com/office/drawing/2014/main" id="{8B3200FD-DE85-7243-B73B-A970CC592A33}"/>
              </a:ext>
            </a:extLst>
          </p:cNvPr>
          <p:cNvSpPr txBox="1"/>
          <p:nvPr/>
        </p:nvSpPr>
        <p:spPr>
          <a:xfrm>
            <a:off x="6768830" y="4224583"/>
            <a:ext cx="382034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15 - Overlapping Adaptive filter</a:t>
            </a:r>
          </a:p>
        </p:txBody>
      </p:sp>
      <p:sp>
        <p:nvSpPr>
          <p:cNvPr id="22" name="TextBox 21">
            <a:extLst>
              <a:ext uri="{FF2B5EF4-FFF2-40B4-BE49-F238E27FC236}">
                <a16:creationId xmlns:a16="http://schemas.microsoft.com/office/drawing/2014/main" id="{C2155CB1-1ECA-7045-B3FD-AB2A15A8E030}"/>
              </a:ext>
            </a:extLst>
          </p:cNvPr>
          <p:cNvSpPr txBox="1"/>
          <p:nvPr/>
        </p:nvSpPr>
        <p:spPr>
          <a:xfrm>
            <a:off x="1538654" y="5691422"/>
            <a:ext cx="269714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14 - Test filter maps</a:t>
            </a:r>
          </a:p>
        </p:txBody>
      </p:sp>
      <p:sp>
        <p:nvSpPr>
          <p:cNvPr id="23" name="TextBox 22">
            <a:extLst>
              <a:ext uri="{FF2B5EF4-FFF2-40B4-BE49-F238E27FC236}">
                <a16:creationId xmlns:a16="http://schemas.microsoft.com/office/drawing/2014/main" id="{773D1B9F-3582-7C44-8E88-211DEBF69D4B}"/>
              </a:ext>
            </a:extLst>
          </p:cNvPr>
          <p:cNvSpPr txBox="1"/>
          <p:nvPr/>
        </p:nvSpPr>
        <p:spPr>
          <a:xfrm>
            <a:off x="6068781" y="5087371"/>
            <a:ext cx="5503985" cy="923330"/>
          </a:xfrm>
          <a:prstGeom prst="rect">
            <a:avLst/>
          </a:prstGeom>
          <a:noFill/>
        </p:spPr>
        <p:txBody>
          <a:bodyPr wrap="square" rtlCol="0">
            <a:spAutoFit/>
          </a:bodyPr>
          <a:lstStyle/>
          <a:p>
            <a:r>
              <a:rPr lang="en-US" dirty="0"/>
              <a:t>“Adaptive Filter” choice of filter for my project is placed over on the actual environment used for the project test purposes. </a:t>
            </a:r>
          </a:p>
        </p:txBody>
      </p:sp>
    </p:spTree>
    <p:extLst>
      <p:ext uri="{BB962C8B-B14F-4D97-AF65-F5344CB8AC3E}">
        <p14:creationId xmlns:p14="http://schemas.microsoft.com/office/powerpoint/2010/main" val="280087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6FC2-E4EE-E243-B4E3-4F62A80C2DF1}"/>
              </a:ext>
            </a:extLst>
          </p:cNvPr>
          <p:cNvSpPr>
            <a:spLocks noGrp="1"/>
          </p:cNvSpPr>
          <p:nvPr>
            <p:ph type="title"/>
          </p:nvPr>
        </p:nvSpPr>
        <p:spPr>
          <a:xfrm>
            <a:off x="1251672" y="580419"/>
            <a:ext cx="9977304" cy="256160"/>
          </a:xfrm>
        </p:spPr>
        <p:txBody>
          <a:bodyPr>
            <a:normAutofit fontScale="90000"/>
          </a:bodyPr>
          <a:lstStyle/>
          <a:p>
            <a:pPr algn="ctr"/>
            <a:r>
              <a:rPr lang="en-US" b="1" dirty="0"/>
              <a:t>BUILDING AN AREA MAP</a:t>
            </a:r>
            <a:br>
              <a:rPr lang="en-US" b="1" dirty="0"/>
            </a:br>
            <a:endParaRPr lang="en-US" dirty="0"/>
          </a:p>
        </p:txBody>
      </p:sp>
      <p:pic>
        <p:nvPicPr>
          <p:cNvPr id="9" name="Content Placeholder 8">
            <a:extLst>
              <a:ext uri="{FF2B5EF4-FFF2-40B4-BE49-F238E27FC236}">
                <a16:creationId xmlns:a16="http://schemas.microsoft.com/office/drawing/2014/main" id="{5D2B7F4A-F916-9741-8C0F-7714A74C0DA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600" y="1129863"/>
            <a:ext cx="4773345" cy="4773345"/>
          </a:xfrm>
          <a:prstGeom prst="rect">
            <a:avLst/>
          </a:prstGeom>
        </p:spPr>
      </p:pic>
      <p:pic>
        <p:nvPicPr>
          <p:cNvPr id="4" name="Picture 3">
            <a:extLst>
              <a:ext uri="{FF2B5EF4-FFF2-40B4-BE49-F238E27FC236}">
                <a16:creationId xmlns:a16="http://schemas.microsoft.com/office/drawing/2014/main" id="{B454C4E8-DBAC-544F-A590-6070507CA5E0}"/>
              </a:ext>
            </a:extLst>
          </p:cNvPr>
          <p:cNvPicPr>
            <a:picLocks noChangeAspect="1"/>
          </p:cNvPicPr>
          <p:nvPr/>
        </p:nvPicPr>
        <p:blipFill rotWithShape="1">
          <a:blip r:embed="rId3"/>
          <a:srcRect l="5253" r="55957"/>
          <a:stretch/>
        </p:blipFill>
        <p:spPr bwMode="auto">
          <a:xfrm>
            <a:off x="7058588" y="1382361"/>
            <a:ext cx="3958173" cy="421919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E5146330-EBB1-054E-A78C-5CCB30A66532}"/>
              </a:ext>
            </a:extLst>
          </p:cNvPr>
          <p:cNvSpPr txBox="1"/>
          <p:nvPr/>
        </p:nvSpPr>
        <p:spPr>
          <a:xfrm>
            <a:off x="852854" y="6011826"/>
            <a:ext cx="469509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16 - Overlapping all position map with real image</a:t>
            </a:r>
          </a:p>
        </p:txBody>
      </p:sp>
      <p:sp>
        <p:nvSpPr>
          <p:cNvPr id="5" name="TextBox 4">
            <a:extLst>
              <a:ext uri="{FF2B5EF4-FFF2-40B4-BE49-F238E27FC236}">
                <a16:creationId xmlns:a16="http://schemas.microsoft.com/office/drawing/2014/main" id="{B6C03790-EAC9-FA42-A21F-9DE4D519D438}"/>
              </a:ext>
            </a:extLst>
          </p:cNvPr>
          <p:cNvSpPr txBox="1"/>
          <p:nvPr/>
        </p:nvSpPr>
        <p:spPr>
          <a:xfrm>
            <a:off x="7252531" y="5872211"/>
            <a:ext cx="355738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17 - Combining all position map</a:t>
            </a:r>
          </a:p>
        </p:txBody>
      </p:sp>
    </p:spTree>
    <p:extLst>
      <p:ext uri="{BB962C8B-B14F-4D97-AF65-F5344CB8AC3E}">
        <p14:creationId xmlns:p14="http://schemas.microsoft.com/office/powerpoint/2010/main" val="2981374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263A63-36A1-4C46-82C2-007B5BB02364}"/>
              </a:ext>
            </a:extLst>
          </p:cNvPr>
          <p:cNvSpPr>
            <a:spLocks noGrp="1"/>
          </p:cNvSpPr>
          <p:nvPr>
            <p:ph type="body" idx="1"/>
          </p:nvPr>
        </p:nvSpPr>
        <p:spPr>
          <a:xfrm>
            <a:off x="1255714" y="414402"/>
            <a:ext cx="10075432" cy="588997"/>
          </a:xfrm>
        </p:spPr>
        <p:txBody>
          <a:bodyPr/>
          <a:lstStyle/>
          <a:p>
            <a:pPr algn="ctr"/>
            <a:r>
              <a:rPr lang="en-US" dirty="0"/>
              <a:t>Robot design</a:t>
            </a:r>
          </a:p>
        </p:txBody>
      </p:sp>
      <p:pic>
        <p:nvPicPr>
          <p:cNvPr id="10" name="Content Placeholder 9">
            <a:extLst>
              <a:ext uri="{FF2B5EF4-FFF2-40B4-BE49-F238E27FC236}">
                <a16:creationId xmlns:a16="http://schemas.microsoft.com/office/drawing/2014/main" id="{39BDE33C-E15C-AA4A-A4A3-253EEFFD3A79}"/>
              </a:ext>
            </a:extLst>
          </p:cNvPr>
          <p:cNvPicPr>
            <a:picLocks noGrp="1" noChangeAspect="1"/>
          </p:cNvPicPr>
          <p:nvPr>
            <p:ph sz="quarter" idx="4"/>
          </p:nvPr>
        </p:nvPicPr>
        <p:blipFill>
          <a:blip r:embed="rId4"/>
          <a:stretch>
            <a:fillRect/>
          </a:stretch>
        </p:blipFill>
        <p:spPr>
          <a:xfrm>
            <a:off x="715692" y="3429000"/>
            <a:ext cx="4098498" cy="2682433"/>
          </a:xfrm>
        </p:spPr>
      </p:pic>
      <p:pic>
        <p:nvPicPr>
          <p:cNvPr id="7" name="Content Placeholder 6">
            <a:extLst>
              <a:ext uri="{FF2B5EF4-FFF2-40B4-BE49-F238E27FC236}">
                <a16:creationId xmlns:a16="http://schemas.microsoft.com/office/drawing/2014/main" id="{640D3CE7-8B0C-E04E-B303-0274BA3A7837}"/>
              </a:ext>
            </a:extLst>
          </p:cNvPr>
          <p:cNvPicPr>
            <a:picLocks noGrp="1" noChangeAspect="1"/>
          </p:cNvPicPr>
          <p:nvPr>
            <p:ph sz="half" idx="2"/>
          </p:nvPr>
        </p:nvPicPr>
        <p:blipFill>
          <a:blip r:embed="rId5"/>
          <a:stretch>
            <a:fillRect/>
          </a:stretch>
        </p:blipFill>
        <p:spPr>
          <a:xfrm>
            <a:off x="715692" y="909766"/>
            <a:ext cx="4064949" cy="2180675"/>
          </a:xfrm>
        </p:spPr>
      </p:pic>
      <p:pic>
        <p:nvPicPr>
          <p:cNvPr id="5" name="-8061386820373640167" descr="-8061386820373640167">
            <a:hlinkClick r:id="" action="ppaction://media"/>
            <a:extLst>
              <a:ext uri="{FF2B5EF4-FFF2-40B4-BE49-F238E27FC236}">
                <a16:creationId xmlns:a16="http://schemas.microsoft.com/office/drawing/2014/main" id="{6BC18A65-4C40-DF44-BBEF-D06191F5D66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73290" y="1760875"/>
            <a:ext cx="6744683" cy="3793884"/>
          </a:xfrm>
          <a:prstGeom prst="rect">
            <a:avLst/>
          </a:prstGeom>
        </p:spPr>
      </p:pic>
    </p:spTree>
    <p:extLst>
      <p:ext uri="{BB962C8B-B14F-4D97-AF65-F5344CB8AC3E}">
        <p14:creationId xmlns:p14="http://schemas.microsoft.com/office/powerpoint/2010/main" val="283370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D8884-13A5-684A-A0E4-77C5D42CFAE2}"/>
              </a:ext>
            </a:extLst>
          </p:cNvPr>
          <p:cNvSpPr>
            <a:spLocks noGrp="1"/>
          </p:cNvSpPr>
          <p:nvPr>
            <p:ph type="title"/>
          </p:nvPr>
        </p:nvSpPr>
        <p:spPr/>
        <p:txBody>
          <a:bodyPr/>
          <a:lstStyle/>
          <a:p>
            <a:pPr algn="ctr"/>
            <a:r>
              <a:rPr lang="en-US" dirty="0"/>
              <a:t>CONCLUSION</a:t>
            </a:r>
          </a:p>
        </p:txBody>
      </p:sp>
      <p:sp>
        <p:nvSpPr>
          <p:cNvPr id="3" name="TextBox 2">
            <a:extLst>
              <a:ext uri="{FF2B5EF4-FFF2-40B4-BE49-F238E27FC236}">
                <a16:creationId xmlns:a16="http://schemas.microsoft.com/office/drawing/2014/main" id="{ADB12D94-CD89-EE45-A1D3-5B96902F60CD}"/>
              </a:ext>
            </a:extLst>
          </p:cNvPr>
          <p:cNvSpPr txBox="1"/>
          <p:nvPr/>
        </p:nvSpPr>
        <p:spPr>
          <a:xfrm>
            <a:off x="1345223" y="2417885"/>
            <a:ext cx="9702188"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After analyzing the methods and tools, I designed a prototype of a mapping system and a system for transferring data between the elements of the system.</a:t>
            </a:r>
          </a:p>
          <a:p>
            <a:r>
              <a:rPr lang="en-US" dirty="0">
                <a:latin typeface="Times New Roman" panose="02020603050405020304" pitchFamily="18" charset="0"/>
                <a:cs typeface="Times New Roman" panose="02020603050405020304" pitchFamily="18" charset="0"/>
              </a:rPr>
              <a:t>	To send data to the server and display a map of the area, a telegram bot was developed and launched on the server. A </a:t>
            </a:r>
            <a:r>
              <a:rPr lang="en-US" dirty="0" err="1">
                <a:latin typeface="Times New Roman" panose="02020603050405020304" pitchFamily="18" charset="0"/>
                <a:cs typeface="Times New Roman" panose="02020603050405020304" pitchFamily="18" charset="0"/>
              </a:rPr>
              <a:t>Pygame</a:t>
            </a:r>
            <a:r>
              <a:rPr lang="en-US" dirty="0">
                <a:latin typeface="Times New Roman" panose="02020603050405020304" pitchFamily="18" charset="0"/>
                <a:cs typeface="Times New Roman" panose="02020603050405020304" pitchFamily="18" charset="0"/>
              </a:rPr>
              <a:t> to build the map was used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As a result, all the tasks were achieved. A prototype of a mapping system has been developed, which creates a map of the area with good accuracy. In the future, it is possible to make improvements to the system when deciding an algorithm for simultaneous localization and mapping (SLAM), to that already for detailing objects in 3-D space.</a:t>
            </a:r>
          </a:p>
        </p:txBody>
      </p:sp>
    </p:spTree>
    <p:extLst>
      <p:ext uri="{BB962C8B-B14F-4D97-AF65-F5344CB8AC3E}">
        <p14:creationId xmlns:p14="http://schemas.microsoft.com/office/powerpoint/2010/main" val="164667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1AE138-12EC-8746-9168-8A0D4F67025A}"/>
              </a:ext>
            </a:extLst>
          </p:cNvPr>
          <p:cNvSpPr txBox="1"/>
          <p:nvPr/>
        </p:nvSpPr>
        <p:spPr>
          <a:xfrm>
            <a:off x="2526186" y="2810107"/>
            <a:ext cx="7746351" cy="707886"/>
          </a:xfrm>
          <a:prstGeom prst="rect">
            <a:avLst/>
          </a:prstGeom>
          <a:noFill/>
        </p:spPr>
        <p:txBody>
          <a:bodyPr wrap="none" rtlCol="0">
            <a:spAutoFit/>
          </a:bodyPr>
          <a:lstStyle/>
          <a:p>
            <a:pPr algn="ctr"/>
            <a:r>
              <a:rPr lang="en-US" sz="4000" b="1" dirty="0">
                <a:solidFill>
                  <a:schemeClr val="bg1"/>
                </a:solidFill>
              </a:rPr>
              <a:t>THANK YOU FOR YOU ATTENTION</a:t>
            </a:r>
          </a:p>
        </p:txBody>
      </p:sp>
      <p:sp>
        <p:nvSpPr>
          <p:cNvPr id="2" name="TextBox 1">
            <a:extLst>
              <a:ext uri="{FF2B5EF4-FFF2-40B4-BE49-F238E27FC236}">
                <a16:creationId xmlns:a16="http://schemas.microsoft.com/office/drawing/2014/main" id="{1D5DE74E-27CA-FB4D-B9C6-F3B59759AD6B}"/>
              </a:ext>
            </a:extLst>
          </p:cNvPr>
          <p:cNvSpPr txBox="1"/>
          <p:nvPr/>
        </p:nvSpPr>
        <p:spPr>
          <a:xfrm>
            <a:off x="5158082" y="3768811"/>
            <a:ext cx="1875835" cy="646331"/>
          </a:xfrm>
          <a:prstGeom prst="rect">
            <a:avLst/>
          </a:prstGeom>
          <a:noFill/>
        </p:spPr>
        <p:txBody>
          <a:bodyPr wrap="none" rtlCol="0">
            <a:spAutoFit/>
          </a:bodyPr>
          <a:lstStyle/>
          <a:p>
            <a:r>
              <a:rPr lang="en-US" sz="3600" b="1" dirty="0">
                <a:solidFill>
                  <a:schemeClr val="bg1"/>
                </a:solidFill>
              </a:rPr>
              <a:t>THE END</a:t>
            </a:r>
          </a:p>
        </p:txBody>
      </p:sp>
    </p:spTree>
    <p:extLst>
      <p:ext uri="{BB962C8B-B14F-4D97-AF65-F5344CB8AC3E}">
        <p14:creationId xmlns:p14="http://schemas.microsoft.com/office/powerpoint/2010/main" val="3969761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2B0353-B4C2-6D40-8BB9-7A36AFE377D9}"/>
              </a:ext>
            </a:extLst>
          </p:cNvPr>
          <p:cNvSpPr>
            <a:spLocks noGrp="1"/>
          </p:cNvSpPr>
          <p:nvPr>
            <p:ph type="body" idx="1"/>
          </p:nvPr>
        </p:nvSpPr>
        <p:spPr>
          <a:xfrm>
            <a:off x="2182628" y="1075594"/>
            <a:ext cx="7826744" cy="805960"/>
          </a:xfrm>
        </p:spPr>
        <p:txBody>
          <a:bodyPr/>
          <a:lstStyle/>
          <a:p>
            <a:pPr algn="ctr"/>
            <a:r>
              <a:rPr lang="en-US" dirty="0">
                <a:latin typeface="Times New Roman" panose="02020603050405020304" pitchFamily="18" charset="0"/>
                <a:cs typeface="Times New Roman" panose="02020603050405020304" pitchFamily="18" charset="0"/>
              </a:rPr>
              <a:t>WHY MAPPING Smart ROBOTS ARE NEEDED </a:t>
            </a:r>
          </a:p>
        </p:txBody>
      </p:sp>
      <p:sp>
        <p:nvSpPr>
          <p:cNvPr id="4" name="Content Placeholder 3">
            <a:extLst>
              <a:ext uri="{FF2B5EF4-FFF2-40B4-BE49-F238E27FC236}">
                <a16:creationId xmlns:a16="http://schemas.microsoft.com/office/drawing/2014/main" id="{150ABEB7-32E8-1E48-808A-744CEFA95A61}"/>
              </a:ext>
            </a:extLst>
          </p:cNvPr>
          <p:cNvSpPr>
            <a:spLocks noGrp="1"/>
          </p:cNvSpPr>
          <p:nvPr>
            <p:ph sz="half" idx="2"/>
          </p:nvPr>
        </p:nvSpPr>
        <p:spPr>
          <a:xfrm>
            <a:off x="2460255" y="2449228"/>
            <a:ext cx="7061813" cy="2817364"/>
          </a:xfrm>
        </p:spPr>
        <p:txBody>
          <a:bodyPr>
            <a:normAutofit/>
          </a:bodyPr>
          <a:lstStyle/>
          <a:p>
            <a:pPr>
              <a:lnSpc>
                <a:spcPct val="100000"/>
              </a:lnSpc>
            </a:pPr>
            <a:r>
              <a:rPr lang="en-US" sz="1800" dirty="0">
                <a:latin typeface="Times New Roman" panose="02020603050405020304" pitchFamily="18" charset="0"/>
                <a:cs typeface="Times New Roman" panose="02020603050405020304" pitchFamily="18" charset="0"/>
              </a:rPr>
              <a:t>Consider a home robot vacuum, Without SLAM, it will just move randomly within a room and may not be able to clean the entire floor surface.</a:t>
            </a:r>
          </a:p>
          <a:p>
            <a:pPr>
              <a:lnSpc>
                <a:spcPct val="100000"/>
              </a:lnSpc>
            </a:pPr>
            <a:r>
              <a:rPr lang="en-US" sz="1800" dirty="0">
                <a:latin typeface="Times New Roman" panose="02020603050405020304" pitchFamily="18" charset="0"/>
                <a:cs typeface="Times New Roman" panose="02020603050405020304" pitchFamily="18" charset="0"/>
              </a:rPr>
              <a:t>Robots with SLAM can use information such as the number of wheel revolutions and data from cameras and other imaging sensors to determine the amount of movement needed. </a:t>
            </a:r>
          </a:p>
          <a:p>
            <a:pPr>
              <a:lnSpc>
                <a:spcPct val="100000"/>
              </a:lnSpc>
            </a:pPr>
            <a:r>
              <a:rPr lang="en-US" sz="1800" dirty="0">
                <a:latin typeface="Times New Roman" panose="02020603050405020304" pitchFamily="18" charset="0"/>
                <a:cs typeface="Times New Roman" panose="02020603050405020304" pitchFamily="18" charset="0"/>
              </a:rPr>
              <a:t>SLAM robots can also be used for parking a self-driving car in an empty spot, or delivering a package by navigating a drone in an unknown environment.</a:t>
            </a:r>
          </a:p>
        </p:txBody>
      </p:sp>
      <p:sp>
        <p:nvSpPr>
          <p:cNvPr id="12" name="TextBox 11">
            <a:extLst>
              <a:ext uri="{FF2B5EF4-FFF2-40B4-BE49-F238E27FC236}">
                <a16:creationId xmlns:a16="http://schemas.microsoft.com/office/drawing/2014/main" id="{C1EBA08E-A7E9-8443-AB81-23337ABBF1D2}"/>
              </a:ext>
            </a:extLst>
          </p:cNvPr>
          <p:cNvSpPr txBox="1"/>
          <p:nvPr/>
        </p:nvSpPr>
        <p:spPr>
          <a:xfrm>
            <a:off x="817683" y="5838094"/>
            <a:ext cx="481818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SLAM - simultaneous localization and mapping</a:t>
            </a:r>
          </a:p>
        </p:txBody>
      </p:sp>
    </p:spTree>
    <p:extLst>
      <p:ext uri="{BB962C8B-B14F-4D97-AF65-F5344CB8AC3E}">
        <p14:creationId xmlns:p14="http://schemas.microsoft.com/office/powerpoint/2010/main" val="146311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06A86A-369E-5042-95FC-73C65B4DD2E6}"/>
              </a:ext>
            </a:extLst>
          </p:cNvPr>
          <p:cNvSpPr>
            <a:spLocks noGrp="1"/>
          </p:cNvSpPr>
          <p:nvPr>
            <p:ph type="body" idx="1"/>
          </p:nvPr>
        </p:nvSpPr>
        <p:spPr>
          <a:xfrm>
            <a:off x="797859" y="1637396"/>
            <a:ext cx="5143497" cy="460260"/>
          </a:xfrm>
        </p:spPr>
        <p:txBody>
          <a:bodyPr>
            <a:normAutofit fontScale="92500" lnSpcReduction="20000"/>
          </a:bodyPr>
          <a:lstStyle/>
          <a:p>
            <a:r>
              <a:rPr lang="en-US" b="1" dirty="0"/>
              <a:t>Autonomous UV Robot with SLAM</a:t>
            </a:r>
          </a:p>
        </p:txBody>
      </p:sp>
      <p:sp>
        <p:nvSpPr>
          <p:cNvPr id="5" name="Text Placeholder 4">
            <a:extLst>
              <a:ext uri="{FF2B5EF4-FFF2-40B4-BE49-F238E27FC236}">
                <a16:creationId xmlns:a16="http://schemas.microsoft.com/office/drawing/2014/main" id="{E0B5E502-7D2B-D04A-A73D-553EC9317E5C}"/>
              </a:ext>
            </a:extLst>
          </p:cNvPr>
          <p:cNvSpPr>
            <a:spLocks noGrp="1"/>
          </p:cNvSpPr>
          <p:nvPr>
            <p:ph type="body" sz="quarter" idx="3"/>
          </p:nvPr>
        </p:nvSpPr>
        <p:spPr>
          <a:xfrm>
            <a:off x="6953340" y="1637396"/>
            <a:ext cx="4440801" cy="363751"/>
          </a:xfrm>
        </p:spPr>
        <p:txBody>
          <a:bodyPr>
            <a:normAutofit fontScale="92500" lnSpcReduction="20000"/>
          </a:bodyPr>
          <a:lstStyle/>
          <a:p>
            <a:r>
              <a:rPr lang="en-US" dirty="0"/>
              <a:t>WIFI CONTROLLED SMART CAR</a:t>
            </a:r>
          </a:p>
        </p:txBody>
      </p:sp>
      <p:sp>
        <p:nvSpPr>
          <p:cNvPr id="12" name="TextBox 11">
            <a:extLst>
              <a:ext uri="{FF2B5EF4-FFF2-40B4-BE49-F238E27FC236}">
                <a16:creationId xmlns:a16="http://schemas.microsoft.com/office/drawing/2014/main" id="{610D5FD4-2CC6-6D4D-837D-F9B8F39020EF}"/>
              </a:ext>
            </a:extLst>
          </p:cNvPr>
          <p:cNvSpPr txBox="1"/>
          <p:nvPr/>
        </p:nvSpPr>
        <p:spPr>
          <a:xfrm>
            <a:off x="1202152" y="5528264"/>
            <a:ext cx="3795684" cy="369332"/>
          </a:xfrm>
          <a:prstGeom prst="rect">
            <a:avLst/>
          </a:prstGeom>
          <a:noFill/>
        </p:spPr>
        <p:txBody>
          <a:bodyPr wrap="square" rtlCol="0">
            <a:spAutoFit/>
          </a:bodyPr>
          <a:lstStyle/>
          <a:p>
            <a:pPr algn="ctr"/>
            <a:r>
              <a:rPr lang="en-US" dirty="0"/>
              <a:t>Figure 1. Design of the UV smart car.</a:t>
            </a:r>
          </a:p>
        </p:txBody>
      </p:sp>
      <p:sp>
        <p:nvSpPr>
          <p:cNvPr id="13" name="TextBox 12">
            <a:extLst>
              <a:ext uri="{FF2B5EF4-FFF2-40B4-BE49-F238E27FC236}">
                <a16:creationId xmlns:a16="http://schemas.microsoft.com/office/drawing/2014/main" id="{BF62B675-DA43-F94C-B2FC-E2DBC58182B5}"/>
              </a:ext>
            </a:extLst>
          </p:cNvPr>
          <p:cNvSpPr txBox="1"/>
          <p:nvPr/>
        </p:nvSpPr>
        <p:spPr>
          <a:xfrm>
            <a:off x="7123827" y="5355286"/>
            <a:ext cx="3795683" cy="646331"/>
          </a:xfrm>
          <a:prstGeom prst="rect">
            <a:avLst/>
          </a:prstGeom>
          <a:noFill/>
        </p:spPr>
        <p:txBody>
          <a:bodyPr wrap="square" rtlCol="0">
            <a:spAutoFit/>
          </a:bodyPr>
          <a:lstStyle/>
          <a:p>
            <a:pPr algn="ctr"/>
            <a:r>
              <a:rPr lang="en-US" dirty="0"/>
              <a:t>Figure 2. Design of a simple smart car which is controlled through the Wi-Fi</a:t>
            </a:r>
          </a:p>
        </p:txBody>
      </p:sp>
      <p:sp>
        <p:nvSpPr>
          <p:cNvPr id="2" name="TextBox 1">
            <a:extLst>
              <a:ext uri="{FF2B5EF4-FFF2-40B4-BE49-F238E27FC236}">
                <a16:creationId xmlns:a16="http://schemas.microsoft.com/office/drawing/2014/main" id="{45ABFC6A-F2E0-C248-B019-648F7081A3B2}"/>
              </a:ext>
            </a:extLst>
          </p:cNvPr>
          <p:cNvSpPr txBox="1"/>
          <p:nvPr/>
        </p:nvSpPr>
        <p:spPr>
          <a:xfrm>
            <a:off x="2530136" y="728012"/>
            <a:ext cx="7004481" cy="523220"/>
          </a:xfrm>
          <a:prstGeom prst="rect">
            <a:avLst/>
          </a:prstGeom>
          <a:noFill/>
        </p:spPr>
        <p:txBody>
          <a:bodyPr wrap="square" rtlCol="0">
            <a:spAutoFit/>
          </a:bodyPr>
          <a:lstStyle/>
          <a:p>
            <a:pPr algn="ctr"/>
            <a:r>
              <a:rPr lang="en-US" sz="2800" dirty="0"/>
              <a:t>INFORMATION REVIEW</a:t>
            </a:r>
          </a:p>
        </p:txBody>
      </p:sp>
      <p:pic>
        <p:nvPicPr>
          <p:cNvPr id="14" name="Content Placeholder 13">
            <a:extLst>
              <a:ext uri="{FF2B5EF4-FFF2-40B4-BE49-F238E27FC236}">
                <a16:creationId xmlns:a16="http://schemas.microsoft.com/office/drawing/2014/main" id="{DB453C9B-FC97-0443-B8F4-CBAD9F9A1235}"/>
              </a:ext>
            </a:extLst>
          </p:cNvPr>
          <p:cNvPicPr>
            <a:picLocks noGrp="1" noChangeAspect="1"/>
          </p:cNvPicPr>
          <p:nvPr>
            <p:ph sz="half" idx="2"/>
          </p:nvPr>
        </p:nvPicPr>
        <p:blipFill>
          <a:blip r:embed="rId2"/>
          <a:stretch>
            <a:fillRect/>
          </a:stretch>
        </p:blipFill>
        <p:spPr>
          <a:xfrm>
            <a:off x="1371782" y="2320365"/>
            <a:ext cx="3333329" cy="2717800"/>
          </a:xfrm>
          <a:prstGeom prst="rect">
            <a:avLst/>
          </a:prstGeom>
        </p:spPr>
      </p:pic>
      <p:pic>
        <p:nvPicPr>
          <p:cNvPr id="15" name="Content Placeholder 14">
            <a:extLst>
              <a:ext uri="{FF2B5EF4-FFF2-40B4-BE49-F238E27FC236}">
                <a16:creationId xmlns:a16="http://schemas.microsoft.com/office/drawing/2014/main" id="{843E663B-D792-AC49-91BA-56441110B7A5}"/>
              </a:ext>
            </a:extLst>
          </p:cNvPr>
          <p:cNvPicPr>
            <a:picLocks noGrp="1" noChangeAspect="1"/>
          </p:cNvPicPr>
          <p:nvPr>
            <p:ph sz="quarter" idx="4"/>
          </p:nvPr>
        </p:nvPicPr>
        <p:blipFill>
          <a:blip r:embed="rId3"/>
          <a:stretch>
            <a:fillRect/>
          </a:stretch>
        </p:blipFill>
        <p:spPr>
          <a:xfrm>
            <a:off x="6096000" y="2505003"/>
            <a:ext cx="5603175" cy="2242843"/>
          </a:xfrm>
          <a:prstGeom prst="rect">
            <a:avLst/>
          </a:prstGeom>
        </p:spPr>
      </p:pic>
    </p:spTree>
    <p:extLst>
      <p:ext uri="{BB962C8B-B14F-4D97-AF65-F5344CB8AC3E}">
        <p14:creationId xmlns:p14="http://schemas.microsoft.com/office/powerpoint/2010/main" val="168238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12FA64-2544-3340-B25D-9535B958D8F3}"/>
              </a:ext>
            </a:extLst>
          </p:cNvPr>
          <p:cNvSpPr>
            <a:spLocks noGrp="1"/>
          </p:cNvSpPr>
          <p:nvPr>
            <p:ph type="body" idx="1"/>
          </p:nvPr>
        </p:nvSpPr>
        <p:spPr>
          <a:xfrm>
            <a:off x="3240677" y="647126"/>
            <a:ext cx="5710645" cy="876873"/>
          </a:xfrm>
        </p:spPr>
        <p:txBody>
          <a:bodyPr>
            <a:normAutofit/>
          </a:bodyPr>
          <a:lstStyle/>
          <a:p>
            <a:pPr algn="ctr"/>
            <a:r>
              <a:rPr lang="en-US" dirty="0">
                <a:latin typeface="Times New Roman" panose="02020603050405020304" pitchFamily="18" charset="0"/>
                <a:cs typeface="Times New Roman" panose="02020603050405020304" pitchFamily="18" charset="0"/>
              </a:rPr>
              <a:t>Human Navigation SMART CAR </a:t>
            </a:r>
          </a:p>
        </p:txBody>
      </p:sp>
      <p:sp>
        <p:nvSpPr>
          <p:cNvPr id="12" name="TextBox 11">
            <a:extLst>
              <a:ext uri="{FF2B5EF4-FFF2-40B4-BE49-F238E27FC236}">
                <a16:creationId xmlns:a16="http://schemas.microsoft.com/office/drawing/2014/main" id="{5C51EA06-9B64-B140-8985-0CA616F457ED}"/>
              </a:ext>
            </a:extLst>
          </p:cNvPr>
          <p:cNvSpPr txBox="1"/>
          <p:nvPr/>
        </p:nvSpPr>
        <p:spPr>
          <a:xfrm>
            <a:off x="6096000" y="3686734"/>
            <a:ext cx="4019080" cy="646331"/>
          </a:xfrm>
          <a:prstGeom prst="rect">
            <a:avLst/>
          </a:prstGeom>
          <a:noFill/>
        </p:spPr>
        <p:txBody>
          <a:bodyPr wrap="square" rtlCol="0">
            <a:spAutoFit/>
          </a:bodyPr>
          <a:lstStyle/>
          <a:p>
            <a:pPr algn="ctr"/>
            <a:r>
              <a:rPr lang="en-US" dirty="0"/>
              <a:t>Figure 3. Human navigation bot using indoor mapping </a:t>
            </a:r>
          </a:p>
        </p:txBody>
      </p:sp>
      <p:pic>
        <p:nvPicPr>
          <p:cNvPr id="13" name="Content Placeholder 12">
            <a:extLst>
              <a:ext uri="{FF2B5EF4-FFF2-40B4-BE49-F238E27FC236}">
                <a16:creationId xmlns:a16="http://schemas.microsoft.com/office/drawing/2014/main" id="{E7DA7350-BB4C-1948-9376-31A2FCF92E5F}"/>
              </a:ext>
            </a:extLst>
          </p:cNvPr>
          <p:cNvPicPr>
            <a:picLocks noGrp="1" noChangeAspect="1"/>
          </p:cNvPicPr>
          <p:nvPr>
            <p:ph sz="half" idx="2"/>
          </p:nvPr>
        </p:nvPicPr>
        <p:blipFill>
          <a:blip r:embed="rId2"/>
          <a:stretch>
            <a:fillRect/>
          </a:stretch>
        </p:blipFill>
        <p:spPr>
          <a:xfrm>
            <a:off x="2404734" y="1688458"/>
            <a:ext cx="3177459" cy="4522416"/>
          </a:xfrm>
          <a:prstGeom prst="rect">
            <a:avLst/>
          </a:prstGeom>
        </p:spPr>
      </p:pic>
    </p:spTree>
    <p:extLst>
      <p:ext uri="{BB962C8B-B14F-4D97-AF65-F5344CB8AC3E}">
        <p14:creationId xmlns:p14="http://schemas.microsoft.com/office/powerpoint/2010/main" val="183574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D37F-6D6C-0D4D-89F6-D55263422CA4}"/>
              </a:ext>
            </a:extLst>
          </p:cNvPr>
          <p:cNvSpPr>
            <a:spLocks noGrp="1"/>
          </p:cNvSpPr>
          <p:nvPr>
            <p:ph type="title"/>
          </p:nvPr>
        </p:nvSpPr>
        <p:spPr>
          <a:xfrm>
            <a:off x="1141413" y="1222853"/>
            <a:ext cx="4549173" cy="824625"/>
          </a:xfrm>
        </p:spPr>
        <p:txBody>
          <a:bodyPr/>
          <a:lstStyle/>
          <a:p>
            <a:r>
              <a:rPr lang="en-US" dirty="0"/>
              <a:t>COMPONENTS USED</a:t>
            </a:r>
          </a:p>
        </p:txBody>
      </p:sp>
      <p:sp>
        <p:nvSpPr>
          <p:cNvPr id="3" name="Rectangle 2">
            <a:extLst>
              <a:ext uri="{FF2B5EF4-FFF2-40B4-BE49-F238E27FC236}">
                <a16:creationId xmlns:a16="http://schemas.microsoft.com/office/drawing/2014/main" id="{5AED20AC-DC76-9E49-964D-8DC1DDFFC69C}"/>
              </a:ext>
            </a:extLst>
          </p:cNvPr>
          <p:cNvSpPr/>
          <p:nvPr/>
        </p:nvSpPr>
        <p:spPr>
          <a:xfrm>
            <a:off x="1141413" y="2329531"/>
            <a:ext cx="5268352" cy="341632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L298N Motor Driver IC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IR distance Sensor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ULN2003 stepper motor driver</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Stepper Motor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Arduino Mega2560</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Power Supply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On/Off switch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DC Motors</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Motor wheels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Jumper wires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HC-06 Bluetooth model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4WD smart car chassis </a:t>
            </a:r>
          </a:p>
        </p:txBody>
      </p:sp>
      <p:sp>
        <p:nvSpPr>
          <p:cNvPr id="5" name="TextBox 4">
            <a:extLst>
              <a:ext uri="{FF2B5EF4-FFF2-40B4-BE49-F238E27FC236}">
                <a16:creationId xmlns:a16="http://schemas.microsoft.com/office/drawing/2014/main" id="{179E51F9-6A5C-2548-871F-1E084ABBC0C1}"/>
              </a:ext>
            </a:extLst>
          </p:cNvPr>
          <p:cNvSpPr txBox="1"/>
          <p:nvPr/>
        </p:nvSpPr>
        <p:spPr>
          <a:xfrm>
            <a:off x="2112885" y="402642"/>
            <a:ext cx="8219751" cy="584775"/>
          </a:xfrm>
          <a:prstGeom prst="rect">
            <a:avLst/>
          </a:prstGeom>
          <a:noFill/>
        </p:spPr>
        <p:txBody>
          <a:bodyPr wrap="none" rtlCol="0">
            <a:spAutoFit/>
          </a:bodyPr>
          <a:lstStyle/>
          <a:p>
            <a:r>
              <a:rPr lang="en-US" sz="3200" b="1" cap="all" dirty="0">
                <a:solidFill>
                  <a:prstClr val="white"/>
                </a:solidFill>
                <a:ea typeface="+mj-ea"/>
                <a:cs typeface="+mj-cs"/>
              </a:rPr>
              <a:t>SELECTING OF PROGRAMMING INSTRUMENTS</a:t>
            </a:r>
            <a:endParaRPr lang="en-US" dirty="0"/>
          </a:p>
        </p:txBody>
      </p:sp>
      <p:pic>
        <p:nvPicPr>
          <p:cNvPr id="12" name="Picture 11">
            <a:extLst>
              <a:ext uri="{FF2B5EF4-FFF2-40B4-BE49-F238E27FC236}">
                <a16:creationId xmlns:a16="http://schemas.microsoft.com/office/drawing/2014/main" id="{41D7A04C-215F-394B-984F-7349FC20EA9D}"/>
              </a:ext>
            </a:extLst>
          </p:cNvPr>
          <p:cNvPicPr>
            <a:picLocks noChangeAspect="1"/>
          </p:cNvPicPr>
          <p:nvPr/>
        </p:nvPicPr>
        <p:blipFill>
          <a:blip r:embed="rId2"/>
          <a:stretch>
            <a:fillRect/>
          </a:stretch>
        </p:blipFill>
        <p:spPr>
          <a:xfrm>
            <a:off x="6409765" y="1776046"/>
            <a:ext cx="4388808" cy="4079631"/>
          </a:xfrm>
          <a:prstGeom prst="rect">
            <a:avLst/>
          </a:prstGeom>
        </p:spPr>
      </p:pic>
    </p:spTree>
    <p:extLst>
      <p:ext uri="{BB962C8B-B14F-4D97-AF65-F5344CB8AC3E}">
        <p14:creationId xmlns:p14="http://schemas.microsoft.com/office/powerpoint/2010/main" val="302903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1EF6839-037F-1942-8EDE-52A1D5AA46C5}"/>
              </a:ext>
            </a:extLst>
          </p:cNvPr>
          <p:cNvSpPr txBox="1"/>
          <p:nvPr/>
        </p:nvSpPr>
        <p:spPr>
          <a:xfrm>
            <a:off x="1672789" y="442301"/>
            <a:ext cx="2467342" cy="523220"/>
          </a:xfrm>
          <a:prstGeom prst="rect">
            <a:avLst/>
          </a:prstGeom>
          <a:noFill/>
        </p:spPr>
        <p:txBody>
          <a:bodyPr wrap="none" rtlCol="0">
            <a:spAutoFit/>
          </a:bodyPr>
          <a:lstStyle/>
          <a:p>
            <a:r>
              <a:rPr lang="en-US" sz="2800" dirty="0"/>
              <a:t>Arduino Boards:</a:t>
            </a:r>
          </a:p>
        </p:txBody>
      </p:sp>
      <p:pic>
        <p:nvPicPr>
          <p:cNvPr id="39" name="Picture 38">
            <a:extLst>
              <a:ext uri="{FF2B5EF4-FFF2-40B4-BE49-F238E27FC236}">
                <a16:creationId xmlns:a16="http://schemas.microsoft.com/office/drawing/2014/main" id="{170E3A5B-DAB8-834A-B396-B2A4F8442DD3}"/>
              </a:ext>
            </a:extLst>
          </p:cNvPr>
          <p:cNvPicPr>
            <a:picLocks noChangeAspect="1"/>
          </p:cNvPicPr>
          <p:nvPr/>
        </p:nvPicPr>
        <p:blipFill>
          <a:blip r:embed="rId2"/>
          <a:stretch>
            <a:fillRect/>
          </a:stretch>
        </p:blipFill>
        <p:spPr>
          <a:xfrm>
            <a:off x="898749" y="1150347"/>
            <a:ext cx="5188664" cy="3205222"/>
          </a:xfrm>
          <a:prstGeom prst="rect">
            <a:avLst/>
          </a:prstGeom>
        </p:spPr>
      </p:pic>
      <p:sp>
        <p:nvSpPr>
          <p:cNvPr id="41" name="TextBox 40">
            <a:extLst>
              <a:ext uri="{FF2B5EF4-FFF2-40B4-BE49-F238E27FC236}">
                <a16:creationId xmlns:a16="http://schemas.microsoft.com/office/drawing/2014/main" id="{A08F907A-0DB6-C945-B94D-CCF618972686}"/>
              </a:ext>
            </a:extLst>
          </p:cNvPr>
          <p:cNvSpPr txBox="1"/>
          <p:nvPr/>
        </p:nvSpPr>
        <p:spPr>
          <a:xfrm>
            <a:off x="1362981" y="4441648"/>
            <a:ext cx="4479403" cy="369332"/>
          </a:xfrm>
          <a:prstGeom prst="rect">
            <a:avLst/>
          </a:prstGeom>
          <a:noFill/>
        </p:spPr>
        <p:txBody>
          <a:bodyPr wrap="square" rtlCol="0">
            <a:spAutoFit/>
          </a:bodyPr>
          <a:lstStyle/>
          <a:p>
            <a:pPr algn="ctr"/>
            <a:r>
              <a:rPr lang="en-US" dirty="0"/>
              <a:t>Figure 4. Different Arduino boards</a:t>
            </a:r>
          </a:p>
        </p:txBody>
      </p:sp>
      <p:sp>
        <p:nvSpPr>
          <p:cNvPr id="42" name="TextBox 41">
            <a:extLst>
              <a:ext uri="{FF2B5EF4-FFF2-40B4-BE49-F238E27FC236}">
                <a16:creationId xmlns:a16="http://schemas.microsoft.com/office/drawing/2014/main" id="{7AFBD350-89A3-E64E-B163-64ACFD511DF1}"/>
              </a:ext>
            </a:extLst>
          </p:cNvPr>
          <p:cNvSpPr txBox="1"/>
          <p:nvPr/>
        </p:nvSpPr>
        <p:spPr>
          <a:xfrm>
            <a:off x="8390909" y="443758"/>
            <a:ext cx="2383986" cy="523220"/>
          </a:xfrm>
          <a:prstGeom prst="rect">
            <a:avLst/>
          </a:prstGeom>
          <a:noFill/>
        </p:spPr>
        <p:txBody>
          <a:bodyPr wrap="none" rtlCol="0">
            <a:spAutoFit/>
          </a:bodyPr>
          <a:lstStyle/>
          <a:p>
            <a:r>
              <a:rPr lang="en-US" sz="2800" dirty="0"/>
              <a:t>Arduino Shields</a:t>
            </a:r>
          </a:p>
        </p:txBody>
      </p:sp>
      <p:pic>
        <p:nvPicPr>
          <p:cNvPr id="47" name="Picture 46">
            <a:extLst>
              <a:ext uri="{FF2B5EF4-FFF2-40B4-BE49-F238E27FC236}">
                <a16:creationId xmlns:a16="http://schemas.microsoft.com/office/drawing/2014/main" id="{4DA70625-3C32-894F-9D99-2F5FA7FFD7C0}"/>
              </a:ext>
            </a:extLst>
          </p:cNvPr>
          <p:cNvPicPr>
            <a:picLocks noChangeAspect="1"/>
          </p:cNvPicPr>
          <p:nvPr/>
        </p:nvPicPr>
        <p:blipFill>
          <a:blip r:embed="rId3"/>
          <a:stretch>
            <a:fillRect/>
          </a:stretch>
        </p:blipFill>
        <p:spPr>
          <a:xfrm>
            <a:off x="7720775" y="1150347"/>
            <a:ext cx="3252025" cy="3475967"/>
          </a:xfrm>
          <a:prstGeom prst="rect">
            <a:avLst/>
          </a:prstGeom>
        </p:spPr>
      </p:pic>
      <p:sp>
        <p:nvSpPr>
          <p:cNvPr id="48" name="TextBox 47">
            <a:extLst>
              <a:ext uri="{FF2B5EF4-FFF2-40B4-BE49-F238E27FC236}">
                <a16:creationId xmlns:a16="http://schemas.microsoft.com/office/drawing/2014/main" id="{F290FDA8-F5C6-F74B-9CE4-750CBC6BA513}"/>
              </a:ext>
            </a:extLst>
          </p:cNvPr>
          <p:cNvSpPr txBox="1"/>
          <p:nvPr/>
        </p:nvSpPr>
        <p:spPr>
          <a:xfrm>
            <a:off x="8283527" y="4809683"/>
            <a:ext cx="2438488" cy="369332"/>
          </a:xfrm>
          <a:prstGeom prst="rect">
            <a:avLst/>
          </a:prstGeom>
          <a:noFill/>
        </p:spPr>
        <p:txBody>
          <a:bodyPr wrap="none" rtlCol="0">
            <a:spAutoFit/>
          </a:bodyPr>
          <a:lstStyle/>
          <a:p>
            <a:r>
              <a:rPr lang="en-US" dirty="0"/>
              <a:t>Figure 5. Arduino shields</a:t>
            </a:r>
          </a:p>
        </p:txBody>
      </p:sp>
      <p:sp>
        <p:nvSpPr>
          <p:cNvPr id="2" name="TextBox 1">
            <a:extLst>
              <a:ext uri="{FF2B5EF4-FFF2-40B4-BE49-F238E27FC236}">
                <a16:creationId xmlns:a16="http://schemas.microsoft.com/office/drawing/2014/main" id="{C9BB47B4-1AA7-BE4C-BA2F-91BA3B1E6D30}"/>
              </a:ext>
            </a:extLst>
          </p:cNvPr>
          <p:cNvSpPr txBox="1"/>
          <p:nvPr/>
        </p:nvSpPr>
        <p:spPr>
          <a:xfrm>
            <a:off x="1672789" y="5291847"/>
            <a:ext cx="5622956" cy="369332"/>
          </a:xfrm>
          <a:prstGeom prst="rect">
            <a:avLst/>
          </a:prstGeom>
          <a:noFill/>
        </p:spPr>
        <p:txBody>
          <a:bodyPr wrap="square" rtlCol="0">
            <a:spAutoFit/>
          </a:bodyPr>
          <a:lstStyle/>
          <a:p>
            <a:r>
              <a:rPr lang="en-US" dirty="0"/>
              <a:t>: </a:t>
            </a:r>
          </a:p>
        </p:txBody>
      </p:sp>
    </p:spTree>
    <p:extLst>
      <p:ext uri="{BB962C8B-B14F-4D97-AF65-F5344CB8AC3E}">
        <p14:creationId xmlns:p14="http://schemas.microsoft.com/office/powerpoint/2010/main" val="603259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7B57-9D61-AB4B-9B87-C84855904A45}"/>
              </a:ext>
            </a:extLst>
          </p:cNvPr>
          <p:cNvSpPr>
            <a:spLocks noGrp="1"/>
          </p:cNvSpPr>
          <p:nvPr>
            <p:ph type="title"/>
          </p:nvPr>
        </p:nvSpPr>
        <p:spPr>
          <a:xfrm>
            <a:off x="1141412" y="619126"/>
            <a:ext cx="4724368" cy="830295"/>
          </a:xfrm>
        </p:spPr>
        <p:txBody>
          <a:bodyPr>
            <a:normAutofit fontScale="90000"/>
          </a:bodyPr>
          <a:lstStyle/>
          <a:p>
            <a:pPr algn="ctr"/>
            <a:r>
              <a:rPr lang="en-US" dirty="0"/>
              <a:t>Arduino IDE</a:t>
            </a:r>
            <a:br>
              <a:rPr lang="en-US" dirty="0"/>
            </a:br>
            <a:endParaRPr lang="en-US" dirty="0"/>
          </a:p>
        </p:txBody>
      </p:sp>
      <p:sp>
        <p:nvSpPr>
          <p:cNvPr id="18" name="TextBox 17">
            <a:extLst>
              <a:ext uri="{FF2B5EF4-FFF2-40B4-BE49-F238E27FC236}">
                <a16:creationId xmlns:a16="http://schemas.microsoft.com/office/drawing/2014/main" id="{C1CF60AF-FEBC-D949-A763-D469141937C9}"/>
              </a:ext>
            </a:extLst>
          </p:cNvPr>
          <p:cNvSpPr txBox="1"/>
          <p:nvPr/>
        </p:nvSpPr>
        <p:spPr>
          <a:xfrm>
            <a:off x="2456847" y="5078878"/>
            <a:ext cx="2194832" cy="646331"/>
          </a:xfrm>
          <a:prstGeom prst="rect">
            <a:avLst/>
          </a:prstGeom>
          <a:noFill/>
        </p:spPr>
        <p:txBody>
          <a:bodyPr wrap="square" rtlCol="0">
            <a:spAutoFit/>
          </a:bodyPr>
          <a:lstStyle/>
          <a:p>
            <a:r>
              <a:rPr lang="en-US" dirty="0"/>
              <a:t>Figure 6. Arduino IDE </a:t>
            </a:r>
          </a:p>
          <a:p>
            <a:endParaRPr lang="en-US" dirty="0"/>
          </a:p>
        </p:txBody>
      </p:sp>
      <p:pic>
        <p:nvPicPr>
          <p:cNvPr id="3" name="Picture 2">
            <a:extLst>
              <a:ext uri="{FF2B5EF4-FFF2-40B4-BE49-F238E27FC236}">
                <a16:creationId xmlns:a16="http://schemas.microsoft.com/office/drawing/2014/main" id="{09E1D95D-F974-4448-BE44-5AAA56F52A72}"/>
              </a:ext>
            </a:extLst>
          </p:cNvPr>
          <p:cNvPicPr>
            <a:picLocks noChangeAspect="1"/>
          </p:cNvPicPr>
          <p:nvPr/>
        </p:nvPicPr>
        <p:blipFill>
          <a:blip r:embed="rId2"/>
          <a:stretch>
            <a:fillRect/>
          </a:stretch>
        </p:blipFill>
        <p:spPr>
          <a:xfrm>
            <a:off x="942387" y="1562469"/>
            <a:ext cx="5751842" cy="3296377"/>
          </a:xfrm>
          <a:prstGeom prst="rect">
            <a:avLst/>
          </a:prstGeom>
        </p:spPr>
      </p:pic>
      <p:pic>
        <p:nvPicPr>
          <p:cNvPr id="6" name="Picture 5">
            <a:extLst>
              <a:ext uri="{FF2B5EF4-FFF2-40B4-BE49-F238E27FC236}">
                <a16:creationId xmlns:a16="http://schemas.microsoft.com/office/drawing/2014/main" id="{6716BCFD-F42A-9C42-BF3A-66649103526B}"/>
              </a:ext>
            </a:extLst>
          </p:cNvPr>
          <p:cNvPicPr>
            <a:picLocks noChangeAspect="1"/>
          </p:cNvPicPr>
          <p:nvPr/>
        </p:nvPicPr>
        <p:blipFill>
          <a:blip r:embed="rId3"/>
          <a:stretch>
            <a:fillRect/>
          </a:stretch>
        </p:blipFill>
        <p:spPr>
          <a:xfrm>
            <a:off x="7508164" y="2411176"/>
            <a:ext cx="4412405" cy="2035648"/>
          </a:xfrm>
          <a:prstGeom prst="rect">
            <a:avLst/>
          </a:prstGeom>
        </p:spPr>
      </p:pic>
      <p:sp>
        <p:nvSpPr>
          <p:cNvPr id="4" name="TextBox 3">
            <a:extLst>
              <a:ext uri="{FF2B5EF4-FFF2-40B4-BE49-F238E27FC236}">
                <a16:creationId xmlns:a16="http://schemas.microsoft.com/office/drawing/2014/main" id="{DB50510D-74CA-B74B-953D-C4FD9D831BB3}"/>
              </a:ext>
            </a:extLst>
          </p:cNvPr>
          <p:cNvSpPr txBox="1"/>
          <p:nvPr/>
        </p:nvSpPr>
        <p:spPr>
          <a:xfrm>
            <a:off x="8467502" y="1724937"/>
            <a:ext cx="235409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PYGAME</a:t>
            </a:r>
            <a:r>
              <a:rPr lang="en-US" dirty="0"/>
              <a:t> </a:t>
            </a:r>
          </a:p>
        </p:txBody>
      </p:sp>
      <p:sp>
        <p:nvSpPr>
          <p:cNvPr id="8" name="TextBox 7">
            <a:extLst>
              <a:ext uri="{FF2B5EF4-FFF2-40B4-BE49-F238E27FC236}">
                <a16:creationId xmlns:a16="http://schemas.microsoft.com/office/drawing/2014/main" id="{8B21E69B-D5CD-8040-9EB5-9EFCFBC41B86}"/>
              </a:ext>
            </a:extLst>
          </p:cNvPr>
          <p:cNvSpPr txBox="1"/>
          <p:nvPr/>
        </p:nvSpPr>
        <p:spPr>
          <a:xfrm>
            <a:off x="7640165" y="4542817"/>
            <a:ext cx="4412405" cy="923330"/>
          </a:xfrm>
          <a:prstGeom prst="rect">
            <a:avLst/>
          </a:prstGeom>
          <a:noFill/>
        </p:spPr>
        <p:txBody>
          <a:bodyPr wrap="square" rtlCol="0">
            <a:spAutoFit/>
          </a:bodyPr>
          <a:lstStyle/>
          <a:p>
            <a:pPr algn="ctr"/>
            <a:r>
              <a:rPr lang="en-US" dirty="0"/>
              <a:t>Figure 7. Pygame – Library For Game development  </a:t>
            </a:r>
          </a:p>
          <a:p>
            <a:endParaRPr lang="en-US" dirty="0"/>
          </a:p>
        </p:txBody>
      </p:sp>
    </p:spTree>
    <p:extLst>
      <p:ext uri="{BB962C8B-B14F-4D97-AF65-F5344CB8AC3E}">
        <p14:creationId xmlns:p14="http://schemas.microsoft.com/office/powerpoint/2010/main" val="3485601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D953-59A8-3A47-A30C-0A3EA9CD7FEE}"/>
              </a:ext>
            </a:extLst>
          </p:cNvPr>
          <p:cNvSpPr>
            <a:spLocks noGrp="1"/>
          </p:cNvSpPr>
          <p:nvPr>
            <p:ph type="title"/>
          </p:nvPr>
        </p:nvSpPr>
        <p:spPr>
          <a:xfrm>
            <a:off x="1150290" y="580750"/>
            <a:ext cx="10257515" cy="923330"/>
          </a:xfrm>
        </p:spPr>
        <p:txBody>
          <a:bodyPr>
            <a:normAutofit fontScale="90000"/>
          </a:bodyPr>
          <a:lstStyle/>
          <a:p>
            <a:pPr algn="ctr"/>
            <a:r>
              <a:rPr lang="uk-UA" b="1" dirty="0"/>
              <a:t>APPLICATION REALIZATION</a:t>
            </a:r>
            <a:br>
              <a:rPr lang="en-US" b="1" dirty="0"/>
            </a:br>
            <a:endParaRPr lang="en-US" dirty="0"/>
          </a:p>
        </p:txBody>
      </p:sp>
      <p:sp>
        <p:nvSpPr>
          <p:cNvPr id="5" name="TextBox 4">
            <a:extLst>
              <a:ext uri="{FF2B5EF4-FFF2-40B4-BE49-F238E27FC236}">
                <a16:creationId xmlns:a16="http://schemas.microsoft.com/office/drawing/2014/main" id="{7BE97434-EA48-9E4C-A669-58568835C9ED}"/>
              </a:ext>
            </a:extLst>
          </p:cNvPr>
          <p:cNvSpPr txBox="1"/>
          <p:nvPr/>
        </p:nvSpPr>
        <p:spPr>
          <a:xfrm>
            <a:off x="1216309" y="1417480"/>
            <a:ext cx="3853234" cy="800219"/>
          </a:xfrm>
          <a:prstGeom prst="rect">
            <a:avLst/>
          </a:prstGeom>
          <a:noFill/>
        </p:spPr>
        <p:txBody>
          <a:bodyPr wrap="none" rtlCol="0">
            <a:spAutoFit/>
          </a:bodyPr>
          <a:lstStyle/>
          <a:p>
            <a:r>
              <a:rPr lang="en-US" sz="2800" b="1" dirty="0"/>
              <a:t>STRUCTURE DIAGRAMS </a:t>
            </a:r>
          </a:p>
          <a:p>
            <a:endParaRPr lang="en-US" dirty="0"/>
          </a:p>
        </p:txBody>
      </p:sp>
      <p:sp>
        <p:nvSpPr>
          <p:cNvPr id="9" name="TextBox 8">
            <a:extLst>
              <a:ext uri="{FF2B5EF4-FFF2-40B4-BE49-F238E27FC236}">
                <a16:creationId xmlns:a16="http://schemas.microsoft.com/office/drawing/2014/main" id="{2DA2E4B3-C1CE-F14F-9FC2-029392CC1D0D}"/>
              </a:ext>
            </a:extLst>
          </p:cNvPr>
          <p:cNvSpPr txBox="1"/>
          <p:nvPr/>
        </p:nvSpPr>
        <p:spPr>
          <a:xfrm>
            <a:off x="7271658" y="5451406"/>
            <a:ext cx="3875314" cy="861774"/>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 9 - ROBOT SCHEME </a:t>
            </a:r>
            <a:r>
              <a:rPr lang="en-US" sz="3200" b="1" dirty="0">
                <a:latin typeface="Times New Roman" panose="02020603050405020304" pitchFamily="18" charset="0"/>
                <a:cs typeface="Times New Roman" panose="02020603050405020304" pitchFamily="18" charset="0"/>
              </a:rPr>
              <a:t> </a:t>
            </a:r>
          </a:p>
          <a:p>
            <a:pPr algn="ctr"/>
            <a:endParaRPr lang="en-US" dirty="0"/>
          </a:p>
        </p:txBody>
      </p:sp>
      <p:sp>
        <p:nvSpPr>
          <p:cNvPr id="10" name="TextBox 9">
            <a:extLst>
              <a:ext uri="{FF2B5EF4-FFF2-40B4-BE49-F238E27FC236}">
                <a16:creationId xmlns:a16="http://schemas.microsoft.com/office/drawing/2014/main" id="{AFE19A91-08FC-CB4A-B3DC-7395195CBFAC}"/>
              </a:ext>
            </a:extLst>
          </p:cNvPr>
          <p:cNvSpPr txBox="1"/>
          <p:nvPr/>
        </p:nvSpPr>
        <p:spPr>
          <a:xfrm>
            <a:off x="1149531" y="5078878"/>
            <a:ext cx="3502148" cy="646331"/>
          </a:xfrm>
          <a:prstGeom prst="rect">
            <a:avLst/>
          </a:prstGeom>
          <a:noFill/>
        </p:spPr>
        <p:txBody>
          <a:bodyPr wrap="square" rtlCol="0">
            <a:spAutoFit/>
          </a:bodyPr>
          <a:lstStyle/>
          <a:p>
            <a:r>
              <a:rPr lang="en-US" dirty="0"/>
              <a:t>Figure 8. Structure Diagram</a:t>
            </a:r>
          </a:p>
          <a:p>
            <a:endParaRPr lang="en-US" dirty="0"/>
          </a:p>
        </p:txBody>
      </p:sp>
      <p:pic>
        <p:nvPicPr>
          <p:cNvPr id="12" name="Picture 11">
            <a:extLst>
              <a:ext uri="{FF2B5EF4-FFF2-40B4-BE49-F238E27FC236}">
                <a16:creationId xmlns:a16="http://schemas.microsoft.com/office/drawing/2014/main" id="{5361DF5C-A06E-504E-BD87-7635DBC31F21}"/>
              </a:ext>
            </a:extLst>
          </p:cNvPr>
          <p:cNvPicPr>
            <a:picLocks noChangeAspect="1"/>
          </p:cNvPicPr>
          <p:nvPr/>
        </p:nvPicPr>
        <p:blipFill>
          <a:blip r:embed="rId2"/>
          <a:stretch>
            <a:fillRect/>
          </a:stretch>
        </p:blipFill>
        <p:spPr>
          <a:xfrm>
            <a:off x="853984" y="2129837"/>
            <a:ext cx="5081671" cy="2598325"/>
          </a:xfrm>
          <a:prstGeom prst="rect">
            <a:avLst/>
          </a:prstGeom>
        </p:spPr>
      </p:pic>
      <p:pic>
        <p:nvPicPr>
          <p:cNvPr id="13" name="Picture 12">
            <a:extLst>
              <a:ext uri="{FF2B5EF4-FFF2-40B4-BE49-F238E27FC236}">
                <a16:creationId xmlns:a16="http://schemas.microsoft.com/office/drawing/2014/main" id="{1062C6CA-3C55-3D45-95BB-CCC7A3A6CD62}"/>
              </a:ext>
            </a:extLst>
          </p:cNvPr>
          <p:cNvPicPr>
            <a:picLocks noChangeAspect="1"/>
          </p:cNvPicPr>
          <p:nvPr/>
        </p:nvPicPr>
        <p:blipFill>
          <a:blip r:embed="rId3"/>
          <a:stretch>
            <a:fillRect/>
          </a:stretch>
        </p:blipFill>
        <p:spPr>
          <a:xfrm>
            <a:off x="6517036" y="1590371"/>
            <a:ext cx="5185337" cy="3862814"/>
          </a:xfrm>
          <a:prstGeom prst="rect">
            <a:avLst/>
          </a:prstGeom>
        </p:spPr>
      </p:pic>
    </p:spTree>
    <p:extLst>
      <p:ext uri="{BB962C8B-B14F-4D97-AF65-F5344CB8AC3E}">
        <p14:creationId xmlns:p14="http://schemas.microsoft.com/office/powerpoint/2010/main" val="3525780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E645-4184-9148-8688-B31DEFC99EF8}"/>
              </a:ext>
            </a:extLst>
          </p:cNvPr>
          <p:cNvSpPr>
            <a:spLocks noGrp="1"/>
          </p:cNvSpPr>
          <p:nvPr>
            <p:ph type="title"/>
          </p:nvPr>
        </p:nvSpPr>
        <p:spPr>
          <a:xfrm>
            <a:off x="1141413" y="618518"/>
            <a:ext cx="9787425" cy="621197"/>
          </a:xfrm>
        </p:spPr>
        <p:txBody>
          <a:bodyPr/>
          <a:lstStyle/>
          <a:p>
            <a:pPr algn="ctr"/>
            <a:r>
              <a:rPr lang="en-US" b="1" dirty="0"/>
              <a:t>Telegram-bot </a:t>
            </a:r>
          </a:p>
        </p:txBody>
      </p:sp>
      <p:pic>
        <p:nvPicPr>
          <p:cNvPr id="4" name="Picture 3">
            <a:extLst>
              <a:ext uri="{FF2B5EF4-FFF2-40B4-BE49-F238E27FC236}">
                <a16:creationId xmlns:a16="http://schemas.microsoft.com/office/drawing/2014/main" id="{81236512-31B1-7E44-99FC-E68ACF6A20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888" y="1437166"/>
            <a:ext cx="2533528" cy="3060337"/>
          </a:xfrm>
          <a:prstGeom prst="rect">
            <a:avLst/>
          </a:prstGeom>
        </p:spPr>
      </p:pic>
      <p:sp>
        <p:nvSpPr>
          <p:cNvPr id="5" name="TextBox 4">
            <a:extLst>
              <a:ext uri="{FF2B5EF4-FFF2-40B4-BE49-F238E27FC236}">
                <a16:creationId xmlns:a16="http://schemas.microsoft.com/office/drawing/2014/main" id="{94915CAC-6505-8D4F-88BF-358F1ADBB19B}"/>
              </a:ext>
            </a:extLst>
          </p:cNvPr>
          <p:cNvSpPr txBox="1"/>
          <p:nvPr/>
        </p:nvSpPr>
        <p:spPr>
          <a:xfrm>
            <a:off x="4078042" y="1805044"/>
            <a:ext cx="7236070" cy="1661993"/>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 Creating New Chat Bot</a:t>
            </a:r>
          </a:p>
          <a:p>
            <a:pPr algn="ctr"/>
            <a:endParaRPr lang="en-US" sz="2400" b="1"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BotFather ➠ use the “/newbot” ➠ input name and username.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*The bot will give user a unique token entering details.	</a:t>
            </a:r>
            <a:r>
              <a:rPr lang="en-US" dirty="0"/>
              <a:t> </a:t>
            </a:r>
          </a:p>
        </p:txBody>
      </p:sp>
      <p:sp>
        <p:nvSpPr>
          <p:cNvPr id="6" name="TextBox 5">
            <a:extLst>
              <a:ext uri="{FF2B5EF4-FFF2-40B4-BE49-F238E27FC236}">
                <a16:creationId xmlns:a16="http://schemas.microsoft.com/office/drawing/2014/main" id="{14C61223-153F-BA4B-9ED6-1111A39B4374}"/>
              </a:ext>
            </a:extLst>
          </p:cNvPr>
          <p:cNvSpPr txBox="1"/>
          <p:nvPr/>
        </p:nvSpPr>
        <p:spPr>
          <a:xfrm>
            <a:off x="782514" y="5870150"/>
            <a:ext cx="718337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NOTE: username must finish with 'bot,' e.g.'</a:t>
            </a:r>
            <a:r>
              <a:rPr lang="en-US" dirty="0" err="1">
                <a:latin typeface="Times New Roman" panose="02020603050405020304" pitchFamily="18" charset="0"/>
                <a:cs typeface="Times New Roman" panose="02020603050405020304" pitchFamily="18" charset="0"/>
              </a:rPr>
              <a:t>smartcar</a:t>
            </a:r>
            <a:r>
              <a:rPr lang="en-US" dirty="0">
                <a:latin typeface="Times New Roman" panose="02020603050405020304" pitchFamily="18" charset="0"/>
                <a:cs typeface="Times New Roman" panose="02020603050405020304" pitchFamily="18" charset="0"/>
              </a:rPr>
              <a:t> bot' or '</a:t>
            </a:r>
            <a:r>
              <a:rPr lang="en-US" dirty="0" err="1">
                <a:latin typeface="Times New Roman" panose="02020603050405020304" pitchFamily="18" charset="0"/>
                <a:cs typeface="Times New Roman" panose="02020603050405020304" pitchFamily="18" charset="0"/>
              </a:rPr>
              <a:t>SmartCarBot</a:t>
            </a:r>
            <a:r>
              <a:rPr lang="en-US"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68B8D811-52BF-F24B-B1FD-53C7DE6829C8}"/>
              </a:ext>
            </a:extLst>
          </p:cNvPr>
          <p:cNvSpPr txBox="1"/>
          <p:nvPr/>
        </p:nvSpPr>
        <p:spPr>
          <a:xfrm>
            <a:off x="534403" y="4629828"/>
            <a:ext cx="2877839" cy="338554"/>
          </a:xfrm>
          <a:prstGeom prst="rect">
            <a:avLst/>
          </a:prstGeom>
          <a:noFill/>
        </p:spPr>
        <p:txBody>
          <a:bodyPr wrap="none" rtlCol="0">
            <a:spAutoFit/>
          </a:bodyPr>
          <a:lstStyle/>
          <a:p>
            <a:r>
              <a:rPr lang="en-US" sz="1600" dirty="0" err="1">
                <a:latin typeface="Times New Roman" panose="02020603050405020304" pitchFamily="18" charset="0"/>
                <a:cs typeface="Times New Roman" panose="02020603050405020304" pitchFamily="18" charset="0"/>
              </a:rPr>
              <a:t>TelegramBot</a:t>
            </a:r>
            <a:r>
              <a:rPr lang="en-US" sz="1600" dirty="0">
                <a:latin typeface="Times New Roman" panose="02020603050405020304" pitchFamily="18" charset="0"/>
                <a:cs typeface="Times New Roman" panose="02020603050405020304" pitchFamily="18" charset="0"/>
              </a:rPr>
              <a:t> Chat for Smart Car</a:t>
            </a:r>
          </a:p>
        </p:txBody>
      </p:sp>
      <p:sp>
        <p:nvSpPr>
          <p:cNvPr id="8" name="TextBox 7">
            <a:extLst>
              <a:ext uri="{FF2B5EF4-FFF2-40B4-BE49-F238E27FC236}">
                <a16:creationId xmlns:a16="http://schemas.microsoft.com/office/drawing/2014/main" id="{80CD3876-9A8A-7C4E-AC19-D7035A780C2D}"/>
              </a:ext>
            </a:extLst>
          </p:cNvPr>
          <p:cNvSpPr txBox="1"/>
          <p:nvPr/>
        </p:nvSpPr>
        <p:spPr>
          <a:xfrm>
            <a:off x="4078042" y="4014275"/>
            <a:ext cx="7000265" cy="1231106"/>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Using “</a:t>
            </a:r>
            <a:r>
              <a:rPr lang="en-US" sz="2400" b="1" u="sng" dirty="0">
                <a:latin typeface="Times New Roman" panose="02020603050405020304" pitchFamily="18" charset="0"/>
                <a:cs typeface="Times New Roman" panose="02020603050405020304" pitchFamily="18" charset="0"/>
                <a:hlinkClick r:id="rId3"/>
              </a:rPr>
              <a:t>@Mappingcarbot</a:t>
            </a:r>
            <a:r>
              <a:rPr lang="en-US" sz="2400" b="1" u="sng" dirty="0">
                <a:latin typeface="Times New Roman" panose="02020603050405020304" pitchFamily="18" charset="0"/>
                <a:cs typeface="Times New Roman" panose="02020603050405020304" pitchFamily="18" charset="0"/>
              </a:rPr>
              <a:t>” Chat Bot</a:t>
            </a:r>
          </a:p>
          <a:p>
            <a:endParaRPr lang="en-US" sz="1600" b="1" u="sng" dirty="0">
              <a:latin typeface="Times New Roman" panose="02020603050405020304" pitchFamily="18" charset="0"/>
              <a:cs typeface="Times New Roman" panose="02020603050405020304" pitchFamily="18" charset="0"/>
            </a:endParaRPr>
          </a:p>
          <a:p>
            <a:endParaRPr lang="en-US" sz="1600" b="1" u="sng"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 Send txt File </a:t>
            </a:r>
            <a:r>
              <a:rPr lang="en-US" sz="1600" dirty="0">
                <a:latin typeface="Times New Roman" panose="02020603050405020304" pitchFamily="18" charset="0"/>
                <a:cs typeface="Times New Roman" panose="02020603050405020304" pitchFamily="18" charset="0"/>
              </a:rPr>
              <a:t>➠ Save File ➠ “Use “/map” command.</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38461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15386</TotalTime>
  <Words>644</Words>
  <Application>Microsoft Macintosh PowerPoint</Application>
  <PresentationFormat>Widescreen</PresentationFormat>
  <Paragraphs>85</Paragraphs>
  <Slides>17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Times New Roman</vt:lpstr>
      <vt:lpstr>Tw Cen MT</vt:lpstr>
      <vt:lpstr>Circuit</vt:lpstr>
      <vt:lpstr>Smart Robot Control Information Technology </vt:lpstr>
      <vt:lpstr>PowerPoint Presentation</vt:lpstr>
      <vt:lpstr>PowerPoint Presentation</vt:lpstr>
      <vt:lpstr>PowerPoint Presentation</vt:lpstr>
      <vt:lpstr>COMPONENTS USED</vt:lpstr>
      <vt:lpstr>PowerPoint Presentation</vt:lpstr>
      <vt:lpstr>Arduino IDE </vt:lpstr>
      <vt:lpstr>APPLICATION REALIZATION </vt:lpstr>
      <vt:lpstr>Telegram-bot </vt:lpstr>
      <vt:lpstr>Server implementation</vt:lpstr>
      <vt:lpstr>PowerPoint Presentation</vt:lpstr>
      <vt:lpstr>WORK PRINCIPLE </vt:lpstr>
      <vt:lpstr>Choice  Filter </vt:lpstr>
      <vt:lpstr>BUILDING AN AREA MAP </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OBSTACLE AVOIDING SMART CAR</dc:title>
  <dc:creator>VIN CRAZY</dc:creator>
  <cp:lastModifiedBy>VIN CRAZY</cp:lastModifiedBy>
  <cp:revision>71</cp:revision>
  <dcterms:created xsi:type="dcterms:W3CDTF">2020-05-26T06:45:26Z</dcterms:created>
  <dcterms:modified xsi:type="dcterms:W3CDTF">2021-12-21T16:14:41Z</dcterms:modified>
</cp:coreProperties>
</file>